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handoutMasterIdLst>
    <p:handoutMasterId r:id="rId29"/>
  </p:handoutMasterIdLst>
  <p:sldIdLst>
    <p:sldId id="256" r:id="rId5"/>
    <p:sldId id="273" r:id="rId6"/>
    <p:sldId id="257" r:id="rId7"/>
    <p:sldId id="276" r:id="rId8"/>
    <p:sldId id="261" r:id="rId9"/>
    <p:sldId id="278" r:id="rId10"/>
    <p:sldId id="277" r:id="rId11"/>
    <p:sldId id="274" r:id="rId12"/>
    <p:sldId id="289" r:id="rId13"/>
    <p:sldId id="281" r:id="rId14"/>
    <p:sldId id="268" r:id="rId15"/>
    <p:sldId id="282" r:id="rId16"/>
    <p:sldId id="283" r:id="rId17"/>
    <p:sldId id="284" r:id="rId18"/>
    <p:sldId id="279" r:id="rId19"/>
    <p:sldId id="286" r:id="rId20"/>
    <p:sldId id="287" r:id="rId21"/>
    <p:sldId id="285" r:id="rId22"/>
    <p:sldId id="263" r:id="rId23"/>
    <p:sldId id="275" r:id="rId24"/>
    <p:sldId id="262" r:id="rId25"/>
    <p:sldId id="280" r:id="rId26"/>
    <p:sldId id="267" r:id="rId27"/>
  </p:sldIdLst>
  <p:sldSz cx="9144000" cy="6858000" type="screen4x3"/>
  <p:notesSz cx="7010400" cy="9296400"/>
  <p:embeddedFontLst>
    <p:embeddedFont>
      <p:font typeface="Calibri" panose="020F0502020204030204" pitchFamily="34" charset="0"/>
      <p:regular r:id="rId30"/>
      <p:bold r:id="rId31"/>
      <p:italic r:id="rId32"/>
      <p:boldItalic r:id="rId33"/>
    </p:embeddedFont>
    <p:embeddedFont>
      <p:font typeface="Humanst521 BT" panose="020B060202020402020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7D4"/>
    <a:srgbClr val="C2CF85"/>
    <a:srgbClr val="F4D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95624-18B2-4301-A044-60FFB825D734}" v="7" dt="2022-03-03T17:08:37.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9459" autoAdjust="0"/>
  </p:normalViewPr>
  <p:slideViewPr>
    <p:cSldViewPr>
      <p:cViewPr>
        <p:scale>
          <a:sx n="56" d="100"/>
          <a:sy n="56" d="100"/>
        </p:scale>
        <p:origin x="14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7b13ba9e45faf7a0/Desktop/Yao%20Work/SPAC/wellness/2022%20WW%20Timeline%20Draft%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00" b="1" i="0" u="none" strike="noStrike" kern="1200" spc="0" baseline="0">
                <a:solidFill>
                  <a:schemeClr val="accent1">
                    <a:lumMod val="75000"/>
                  </a:schemeClr>
                </a:solidFill>
                <a:latin typeface="+mn-lt"/>
                <a:ea typeface="+mn-ea"/>
                <a:cs typeface="+mn-cs"/>
              </a:defRPr>
            </a:pPr>
            <a:r>
              <a:rPr lang="en-US" sz="1800" b="1" dirty="0">
                <a:solidFill>
                  <a:schemeClr val="accent1">
                    <a:lumMod val="75000"/>
                  </a:schemeClr>
                </a:solidFill>
                <a:latin typeface="+mn-lt"/>
              </a:rPr>
              <a:t>2022 Workplace</a:t>
            </a:r>
            <a:r>
              <a:rPr lang="en-US" sz="1800" b="1" baseline="0" dirty="0">
                <a:solidFill>
                  <a:schemeClr val="accent1">
                    <a:lumMod val="75000"/>
                  </a:schemeClr>
                </a:solidFill>
                <a:latin typeface="+mn-lt"/>
              </a:rPr>
              <a:t> Wellness Timeline</a:t>
            </a:r>
            <a:endParaRPr lang="en-US" sz="1800" b="1" dirty="0">
              <a:solidFill>
                <a:schemeClr val="accent1">
                  <a:lumMod val="75000"/>
                </a:schemeClr>
              </a:solidFill>
              <a:latin typeface="+mn-lt"/>
            </a:endParaRPr>
          </a:p>
        </c:rich>
      </c:tx>
      <c:layout>
        <c:manualLayout>
          <c:xMode val="edge"/>
          <c:yMode val="edge"/>
          <c:x val="0.29343457740712481"/>
          <c:y val="3.1403316582621646E-2"/>
        </c:manualLayout>
      </c:layout>
      <c:overlay val="0"/>
      <c:spPr>
        <a:noFill/>
        <a:ln>
          <a:noFill/>
        </a:ln>
        <a:effectLst/>
      </c:spPr>
    </c:title>
    <c:autoTitleDeleted val="0"/>
    <c:plotArea>
      <c:layout>
        <c:manualLayout>
          <c:layoutTarget val="inner"/>
          <c:xMode val="edge"/>
          <c:yMode val="edge"/>
          <c:x val="3.6537494480660133E-2"/>
          <c:y val="0.11369642461622961"/>
          <c:w val="0.92699472356487977"/>
          <c:h val="0.88630364906769432"/>
        </c:manualLayout>
      </c:layout>
      <c:scatterChart>
        <c:scatterStyle val="lineMarker"/>
        <c:varyColors val="0"/>
        <c:ser>
          <c:idx val="2"/>
          <c:order val="0"/>
          <c:tx>
            <c:v>Tasks</c:v>
          </c:tx>
          <c:spPr>
            <a:ln w="25400" cap="rnd" cmpd="sng" algn="ctr">
              <a:noFill/>
              <a:prstDash val="solid"/>
              <a:round/>
            </a:ln>
            <a:effectLst/>
          </c:spPr>
          <c:marker>
            <c:spPr>
              <a:solidFill>
                <a:schemeClr val="accent4"/>
              </a:solidFill>
              <a:ln w="6350" cap="flat" cmpd="sng" algn="ctr">
                <a:solidFill>
                  <a:schemeClr val="accent4"/>
                </a:solidFill>
                <a:prstDash val="solid"/>
                <a:round/>
              </a:ln>
              <a:effectLst/>
            </c:spPr>
          </c:marker>
          <c:errBars>
            <c:errDir val="x"/>
            <c:errBarType val="plus"/>
            <c:errValType val="cust"/>
            <c:noEndCap val="1"/>
            <c:plus>
              <c:numRef>
                <c:f>'[2022 WW Timeline Draft v2.xlsx]Timeline'!$D$38:$D$46</c:f>
                <c:numCache>
                  <c:formatCode>General</c:formatCode>
                  <c:ptCount val="9"/>
                  <c:pt idx="1">
                    <c:v>35</c:v>
                  </c:pt>
                  <c:pt idx="2">
                    <c:v>7</c:v>
                  </c:pt>
                  <c:pt idx="3">
                    <c:v>15</c:v>
                  </c:pt>
                  <c:pt idx="4">
                    <c:v>217</c:v>
                  </c:pt>
                  <c:pt idx="5">
                    <c:v>89</c:v>
                  </c:pt>
                  <c:pt idx="6">
                    <c:v>127</c:v>
                  </c:pt>
                  <c:pt idx="7">
                    <c:v>127</c:v>
                  </c:pt>
                </c:numCache>
              </c:numRef>
            </c:plus>
            <c:minus>
              <c:numLit>
                <c:formatCode>General</c:formatCode>
                <c:ptCount val="1"/>
                <c:pt idx="0">
                  <c:v>1</c:v>
                </c:pt>
              </c:numLit>
            </c:minus>
            <c:spPr>
              <a:noFill/>
              <a:ln w="152400" cap="flat" cmpd="sng" algn="ctr">
                <a:solidFill>
                  <a:schemeClr val="accent1"/>
                </a:solidFill>
                <a:prstDash val="solid"/>
                <a:round/>
              </a:ln>
              <a:effectLst/>
            </c:spPr>
          </c:errBars>
          <c:errBars>
            <c:errDir val="y"/>
            <c:errBarType val="minus"/>
            <c:errValType val="cust"/>
            <c:noEndCap val="1"/>
            <c:plus>
              <c:numLit>
                <c:formatCode>General</c:formatCode>
                <c:ptCount val="1"/>
                <c:pt idx="0">
                  <c:v>0</c:v>
                </c:pt>
              </c:numLit>
            </c:plus>
            <c:minus>
              <c:numRef>
                <c:f>'[2022 WW Timeline Draft v2.xlsx]Timeline'!$G$38:$G$46</c:f>
                <c:numCache>
                  <c:formatCode>General</c:formatCode>
                  <c:ptCount val="9"/>
                  <c:pt idx="1">
                    <c:v>-25</c:v>
                  </c:pt>
                  <c:pt idx="2">
                    <c:v>-15</c:v>
                  </c:pt>
                  <c:pt idx="3">
                    <c:v>-15</c:v>
                  </c:pt>
                  <c:pt idx="4">
                    <c:v>-80</c:v>
                  </c:pt>
                  <c:pt idx="5">
                    <c:v>-30</c:v>
                  </c:pt>
                  <c:pt idx="6">
                    <c:v>-15</c:v>
                  </c:pt>
                  <c:pt idx="7">
                    <c:v>-20</c:v>
                  </c:pt>
                </c:numCache>
              </c:numRef>
            </c:minus>
            <c:spPr>
              <a:noFill/>
              <a:ln w="12700" cap="flat" cmpd="sng" algn="ctr">
                <a:solidFill>
                  <a:schemeClr val="accent1">
                    <a:lumMod val="75000"/>
                    <a:alpha val="70000"/>
                  </a:schemeClr>
                </a:solidFill>
                <a:prstDash val="solid"/>
                <a:round/>
              </a:ln>
              <a:effectLst/>
            </c:spPr>
          </c:errBars>
          <c:xVal>
            <c:numRef>
              <c:f>'[2022 WW Timeline Draft v2.xlsx]Timeline'!$B$38:$B$46</c:f>
              <c:numCache>
                <c:formatCode>[$-409]d\-mmm;@</c:formatCode>
                <c:ptCount val="9"/>
                <c:pt idx="1">
                  <c:v>44557</c:v>
                </c:pt>
                <c:pt idx="2">
                  <c:v>44607</c:v>
                </c:pt>
                <c:pt idx="3">
                  <c:v>44607</c:v>
                </c:pt>
                <c:pt idx="4">
                  <c:v>44623</c:v>
                </c:pt>
                <c:pt idx="5">
                  <c:v>44623</c:v>
                </c:pt>
                <c:pt idx="6">
                  <c:v>44713</c:v>
                </c:pt>
                <c:pt idx="7">
                  <c:v>44713</c:v>
                </c:pt>
              </c:numCache>
            </c:numRef>
          </c:xVal>
          <c:yVal>
            <c:numRef>
              <c:f>'[2022 WW Timeline Draft v2.xlsx]Timeline'!$F$38:$F$46</c:f>
              <c:numCache>
                <c:formatCode>General</c:formatCode>
                <c:ptCount val="9"/>
                <c:pt idx="1">
                  <c:v>-25</c:v>
                </c:pt>
                <c:pt idx="2">
                  <c:v>-40</c:v>
                </c:pt>
                <c:pt idx="3">
                  <c:v>-55</c:v>
                </c:pt>
                <c:pt idx="4">
                  <c:v>-80</c:v>
                </c:pt>
                <c:pt idx="5">
                  <c:v>-30</c:v>
                </c:pt>
                <c:pt idx="6">
                  <c:v>-45</c:v>
                </c:pt>
                <c:pt idx="7">
                  <c:v>-20</c:v>
                </c:pt>
              </c:numCache>
            </c:numRef>
          </c:yVal>
          <c:smooth val="0"/>
          <c:extLst>
            <c:ext xmlns:c16="http://schemas.microsoft.com/office/drawing/2014/chart" uri="{C3380CC4-5D6E-409C-BE32-E72D297353CC}">
              <c16:uniqueId val="{00000000-7987-47AE-8990-4E4B829E8C2E}"/>
            </c:ext>
          </c:extLst>
        </c:ser>
        <c:ser>
          <c:idx val="3"/>
          <c:order val="1"/>
          <c:tx>
            <c:v>Milestones</c:v>
          </c:tx>
          <c:spPr>
            <a:ln w="19050" cap="rnd" cmpd="sng" algn="ctr">
              <a:noFill/>
              <a:prstDash val="solid"/>
              <a:round/>
            </a:ln>
            <a:effectLst/>
          </c:spPr>
          <c:marker>
            <c:spPr>
              <a:noFill/>
              <a:ln w="6350" cap="flat" cmpd="sng" algn="ctr">
                <a:solidFill>
                  <a:schemeClr val="accent6">
                    <a:lumMod val="60000"/>
                  </a:schemeClr>
                </a:solidFill>
                <a:prstDash val="solid"/>
                <a:round/>
              </a:ln>
              <a:effectLst/>
            </c:spPr>
          </c:marker>
          <c:errBars>
            <c:errDir val="y"/>
            <c:errBarType val="minus"/>
            <c:errValType val="percentage"/>
            <c:noEndCap val="1"/>
            <c:val val="100"/>
            <c:spPr>
              <a:noFill/>
              <a:ln w="12700" cap="flat" cmpd="sng" algn="ctr">
                <a:solidFill>
                  <a:schemeClr val="tx1">
                    <a:lumMod val="75000"/>
                    <a:lumOff val="25000"/>
                  </a:schemeClr>
                </a:solidFill>
                <a:prstDash val="dash"/>
                <a:round/>
              </a:ln>
              <a:effectLst/>
            </c:spPr>
          </c:errBars>
          <c:xVal>
            <c:numRef>
              <c:f>'[2022 WW Timeline Draft v2.xlsx]Timeline'!$B$50:$B$56</c:f>
              <c:numCache>
                <c:formatCode>[$-F800]dddd\,\ mmmm\ dd\,\ yyyy</c:formatCode>
                <c:ptCount val="7"/>
                <c:pt idx="1">
                  <c:v>44573</c:v>
                </c:pt>
                <c:pt idx="2">
                  <c:v>44592</c:v>
                </c:pt>
                <c:pt idx="3">
                  <c:v>44623</c:v>
                </c:pt>
                <c:pt idx="4">
                  <c:v>44728</c:v>
                </c:pt>
                <c:pt idx="5">
                  <c:v>44840</c:v>
                </c:pt>
              </c:numCache>
            </c:numRef>
          </c:xVal>
          <c:yVal>
            <c:numRef>
              <c:f>'[2022 WW Timeline Draft v2.xlsx]Timeline'!$F$50:$F$56</c:f>
              <c:numCache>
                <c:formatCode>General</c:formatCode>
                <c:ptCount val="7"/>
                <c:pt idx="1">
                  <c:v>30</c:v>
                </c:pt>
                <c:pt idx="2">
                  <c:v>10</c:v>
                </c:pt>
                <c:pt idx="3">
                  <c:v>20</c:v>
                </c:pt>
                <c:pt idx="4">
                  <c:v>15</c:v>
                </c:pt>
                <c:pt idx="5">
                  <c:v>10</c:v>
                </c:pt>
              </c:numCache>
            </c:numRef>
          </c:yVal>
          <c:smooth val="0"/>
          <c:extLst>
            <c:ext xmlns:c16="http://schemas.microsoft.com/office/drawing/2014/chart" uri="{C3380CC4-5D6E-409C-BE32-E72D297353CC}">
              <c16:uniqueId val="{00000001-7987-47AE-8990-4E4B829E8C2E}"/>
            </c:ext>
          </c:extLst>
        </c:ser>
        <c:ser>
          <c:idx val="1"/>
          <c:order val="2"/>
          <c:tx>
            <c:v>Tasks</c:v>
          </c:tx>
          <c:spPr>
            <a:ln w="25400" cap="rnd" cmpd="sng" algn="ctr">
              <a:noFill/>
              <a:prstDash val="solid"/>
              <a:round/>
            </a:ln>
            <a:effectLst/>
          </c:spPr>
          <c:marker>
            <c:symbol val="diamond"/>
            <c:size val="12"/>
            <c:spPr>
              <a:solidFill>
                <a:schemeClr val="accent5"/>
              </a:solidFill>
              <a:ln w="6350" cap="flat" cmpd="sng" algn="ctr">
                <a:solidFill>
                  <a:schemeClr val="accent5"/>
                </a:solidFill>
                <a:prstDash val="solid"/>
                <a:round/>
              </a:ln>
              <a:effectLst/>
            </c:spPr>
          </c:marker>
          <c:dLbls>
            <c:dLbl>
              <c:idx val="0"/>
              <c:tx>
                <c:rich>
                  <a:bodyPr/>
                  <a:lstStyle/>
                  <a:p>
                    <a:endParaRPr lang="en-US"/>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987-47AE-8990-4E4B829E8C2E}"/>
                </c:ext>
              </c:extLst>
            </c:dLbl>
            <c:dLbl>
              <c:idx val="1"/>
              <c:tx>
                <c:rich>
                  <a:bodyPr/>
                  <a:lstStyle/>
                  <a:p>
                    <a:fld id="{4A91CDE8-BC11-45B1-9722-D0FCB1D53B15}"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987-47AE-8990-4E4B829E8C2E}"/>
                </c:ext>
              </c:extLst>
            </c:dLbl>
            <c:dLbl>
              <c:idx val="2"/>
              <c:tx>
                <c:rich>
                  <a:bodyPr/>
                  <a:lstStyle/>
                  <a:p>
                    <a:fld id="{F33DBFC0-0158-4EA6-B1F4-EC35DE6233AE}"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987-47AE-8990-4E4B829E8C2E}"/>
                </c:ext>
              </c:extLst>
            </c:dLbl>
            <c:dLbl>
              <c:idx val="3"/>
              <c:tx>
                <c:rich>
                  <a:bodyPr/>
                  <a:lstStyle/>
                  <a:p>
                    <a:fld id="{2E3EE2E7-B262-4CAD-B97A-8BDD1FCC3E62}"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987-47AE-8990-4E4B829E8C2E}"/>
                </c:ext>
              </c:extLst>
            </c:dLbl>
            <c:dLbl>
              <c:idx val="4"/>
              <c:tx>
                <c:rich>
                  <a:bodyPr/>
                  <a:lstStyle/>
                  <a:p>
                    <a:fld id="{668138F1-4B7A-46C0-A2EA-284AFF658FF4}"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987-47AE-8990-4E4B829E8C2E}"/>
                </c:ext>
              </c:extLst>
            </c:dLbl>
            <c:dLbl>
              <c:idx val="5"/>
              <c:tx>
                <c:rich>
                  <a:bodyPr/>
                  <a:lstStyle/>
                  <a:p>
                    <a:fld id="{01096DC3-D0F2-4849-96FF-7D7614F9ABD4}"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987-47AE-8990-4E4B829E8C2E}"/>
                </c:ext>
              </c:extLst>
            </c:dLbl>
            <c:dLbl>
              <c:idx val="6"/>
              <c:tx>
                <c:rich>
                  <a:bodyPr/>
                  <a:lstStyle/>
                  <a:p>
                    <a:fld id="{676D6479-66D2-45A4-A299-ED687E5AE579}"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987-47AE-8990-4E4B829E8C2E}"/>
                </c:ext>
              </c:extLst>
            </c:dLbl>
            <c:dLbl>
              <c:idx val="7"/>
              <c:tx>
                <c:rich>
                  <a:bodyPr/>
                  <a:lstStyle/>
                  <a:p>
                    <a:fld id="{698EDE7B-CC3B-430C-B9BA-E3ED9B7AAF4F}"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987-47AE-8990-4E4B829E8C2E}"/>
                </c:ext>
              </c:extLst>
            </c:dLbl>
            <c:dLbl>
              <c:idx val="8"/>
              <c:tx>
                <c:rich>
                  <a:bodyPr/>
                  <a:lstStyle/>
                  <a:p>
                    <a:endParaRPr lang="en-US"/>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987-47AE-8990-4E4B829E8C2E}"/>
                </c:ext>
              </c:extLst>
            </c:dLbl>
            <c:spPr>
              <a:solidFill>
                <a:schemeClr val="bg1">
                  <a:alpha val="6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prstDash val="solid"/>
                      <a:round/>
                    </a:ln>
                    <a:effectLst/>
                  </c:spPr>
                </c15:leaderLines>
              </c:ext>
            </c:extLst>
          </c:dLbls>
          <c:errBars>
            <c:errDir val="x"/>
            <c:errBarType val="plus"/>
            <c:errValType val="cust"/>
            <c:noEndCap val="1"/>
            <c:plus>
              <c:numRef>
                <c:f>'[2022 WW Timeline Draft v2.xlsx]Timeline'!$D$38:$D$46</c:f>
                <c:numCache>
                  <c:formatCode>General</c:formatCode>
                  <c:ptCount val="9"/>
                  <c:pt idx="1">
                    <c:v>35</c:v>
                  </c:pt>
                  <c:pt idx="2">
                    <c:v>7</c:v>
                  </c:pt>
                  <c:pt idx="3">
                    <c:v>15</c:v>
                  </c:pt>
                  <c:pt idx="4">
                    <c:v>217</c:v>
                  </c:pt>
                  <c:pt idx="5">
                    <c:v>89</c:v>
                  </c:pt>
                  <c:pt idx="6">
                    <c:v>127</c:v>
                  </c:pt>
                  <c:pt idx="7">
                    <c:v>127</c:v>
                  </c:pt>
                </c:numCache>
              </c:numRef>
            </c:plus>
            <c:minus>
              <c:numLit>
                <c:formatCode>General</c:formatCode>
                <c:ptCount val="1"/>
                <c:pt idx="0">
                  <c:v>1</c:v>
                </c:pt>
              </c:numLit>
            </c:minus>
            <c:spPr>
              <a:solidFill>
                <a:schemeClr val="tx1"/>
              </a:solidFill>
              <a:ln w="6350" cap="flat" cmpd="sng" algn="ctr">
                <a:solidFill>
                  <a:schemeClr val="accent1">
                    <a:alpha val="91000"/>
                  </a:schemeClr>
                </a:solidFill>
                <a:prstDash val="solid"/>
                <a:round/>
              </a:ln>
              <a:effectLst/>
            </c:spPr>
          </c:errBars>
          <c:errBars>
            <c:errDir val="y"/>
            <c:errBarType val="minus"/>
            <c:errValType val="cust"/>
            <c:noEndCap val="1"/>
            <c:plus>
              <c:numLit>
                <c:formatCode>General</c:formatCode>
                <c:ptCount val="1"/>
                <c:pt idx="0">
                  <c:v>0</c:v>
                </c:pt>
              </c:numLit>
            </c:plus>
            <c:minus>
              <c:numRef>
                <c:f>'[2022 WW Timeline Draft v2.xlsx]Timeline'!$G$38:$G$46</c:f>
                <c:numCache>
                  <c:formatCode>General</c:formatCode>
                  <c:ptCount val="9"/>
                  <c:pt idx="1">
                    <c:v>-25</c:v>
                  </c:pt>
                  <c:pt idx="2">
                    <c:v>-15</c:v>
                  </c:pt>
                  <c:pt idx="3">
                    <c:v>-15</c:v>
                  </c:pt>
                  <c:pt idx="4">
                    <c:v>-80</c:v>
                  </c:pt>
                  <c:pt idx="5">
                    <c:v>-30</c:v>
                  </c:pt>
                  <c:pt idx="6">
                    <c:v>-15</c:v>
                  </c:pt>
                  <c:pt idx="7">
                    <c:v>-20</c:v>
                  </c:pt>
                </c:numCache>
              </c:numRef>
            </c:minus>
            <c:spPr>
              <a:noFill/>
              <a:ln w="12700" cap="flat" cmpd="sng" algn="ctr">
                <a:solidFill>
                  <a:schemeClr val="accent1">
                    <a:lumMod val="75000"/>
                    <a:alpha val="70000"/>
                  </a:schemeClr>
                </a:solidFill>
                <a:prstDash val="solid"/>
                <a:round/>
              </a:ln>
              <a:effectLst/>
            </c:spPr>
          </c:errBars>
          <c:xVal>
            <c:numRef>
              <c:f>'[2022 WW Timeline Draft v2.xlsx]Timeline'!$B$38:$B$46</c:f>
              <c:numCache>
                <c:formatCode>[$-409]d\-mmm;@</c:formatCode>
                <c:ptCount val="9"/>
                <c:pt idx="1">
                  <c:v>44557</c:v>
                </c:pt>
                <c:pt idx="2">
                  <c:v>44607</c:v>
                </c:pt>
                <c:pt idx="3">
                  <c:v>44607</c:v>
                </c:pt>
                <c:pt idx="4">
                  <c:v>44623</c:v>
                </c:pt>
                <c:pt idx="5">
                  <c:v>44623</c:v>
                </c:pt>
                <c:pt idx="6">
                  <c:v>44713</c:v>
                </c:pt>
                <c:pt idx="7">
                  <c:v>44713</c:v>
                </c:pt>
              </c:numCache>
            </c:numRef>
          </c:xVal>
          <c:yVal>
            <c:numRef>
              <c:f>'[2022 WW Timeline Draft v2.xlsx]Timeline'!$F$38:$F$46</c:f>
              <c:numCache>
                <c:formatCode>General</c:formatCode>
                <c:ptCount val="9"/>
                <c:pt idx="1">
                  <c:v>-25</c:v>
                </c:pt>
                <c:pt idx="2">
                  <c:v>-40</c:v>
                </c:pt>
                <c:pt idx="3">
                  <c:v>-55</c:v>
                </c:pt>
                <c:pt idx="4">
                  <c:v>-80</c:v>
                </c:pt>
                <c:pt idx="5">
                  <c:v>-30</c:v>
                </c:pt>
                <c:pt idx="6">
                  <c:v>-45</c:v>
                </c:pt>
                <c:pt idx="7">
                  <c:v>-20</c:v>
                </c:pt>
              </c:numCache>
            </c:numRef>
          </c:yVal>
          <c:smooth val="0"/>
          <c:extLst>
            <c:ext xmlns:c15="http://schemas.microsoft.com/office/drawing/2012/chart" uri="{02D57815-91ED-43cb-92C2-25804820EDAC}">
              <c15:datalabelsRange>
                <c15:f>'[2022 WW Timeline Draft v2.xlsx]Timeline'!$E$38:$E$46</c15:f>
                <c15:dlblRangeCache>
                  <c:ptCount val="9"/>
                  <c:pt idx="1">
                    <c:v>Complete Application</c:v>
                  </c:pt>
                  <c:pt idx="2">
                    <c:v>Award Letters Sent to Grantees</c:v>
                  </c:pt>
                  <c:pt idx="3">
                    <c:v>Complete Pre-Survey</c:v>
                  </c:pt>
                  <c:pt idx="4">
                    <c:v>CDC Scorecard</c:v>
                  </c:pt>
                  <c:pt idx="5">
                    <c:v>15 min Check In Call</c:v>
                  </c:pt>
                  <c:pt idx="6">
                    <c:v>Site Visit</c:v>
                  </c:pt>
                  <c:pt idx="7">
                    <c:v>Complete Post-Survey</c:v>
                  </c:pt>
                </c15:dlblRangeCache>
              </c15:datalabelsRange>
            </c:ext>
            <c:ext xmlns:c16="http://schemas.microsoft.com/office/drawing/2014/chart" uri="{C3380CC4-5D6E-409C-BE32-E72D297353CC}">
              <c16:uniqueId val="{0000000B-7987-47AE-8990-4E4B829E8C2E}"/>
            </c:ext>
          </c:extLst>
        </c:ser>
        <c:ser>
          <c:idx val="0"/>
          <c:order val="3"/>
          <c:tx>
            <c:v>Milestones</c:v>
          </c:tx>
          <c:spPr>
            <a:ln w="25400" cap="rnd" cmpd="sng" algn="ctr">
              <a:noFill/>
              <a:prstDash val="solid"/>
              <a:round/>
            </a:ln>
            <a:effectLst/>
          </c:spPr>
          <c:marker>
            <c:symbol val="diamond"/>
            <c:size val="14"/>
            <c:spPr>
              <a:solidFill>
                <a:schemeClr val="accent6"/>
              </a:solidFill>
              <a:ln w="6350" cap="flat" cmpd="sng" algn="ctr">
                <a:solidFill>
                  <a:schemeClr val="accent6"/>
                </a:solidFill>
                <a:prstDash val="solid"/>
                <a:round/>
              </a:ln>
              <a:effectLst/>
            </c:spPr>
          </c:marker>
          <c:dPt>
            <c:idx val="0"/>
            <c:bubble3D val="0"/>
            <c:extLst>
              <c:ext xmlns:c16="http://schemas.microsoft.com/office/drawing/2014/chart" uri="{C3380CC4-5D6E-409C-BE32-E72D297353CC}">
                <c16:uniqueId val="{0000000C-7987-47AE-8990-4E4B829E8C2E}"/>
              </c:ext>
            </c:extLst>
          </c:dPt>
          <c:dPt>
            <c:idx val="1"/>
            <c:marker>
              <c:symbol val="circle"/>
              <c:size val="14"/>
            </c:marker>
            <c:bubble3D val="0"/>
            <c:extLst>
              <c:ext xmlns:c16="http://schemas.microsoft.com/office/drawing/2014/chart" uri="{C3380CC4-5D6E-409C-BE32-E72D297353CC}">
                <c16:uniqueId val="{0000000D-7987-47AE-8990-4E4B829E8C2E}"/>
              </c:ext>
            </c:extLst>
          </c:dPt>
          <c:dPt>
            <c:idx val="4"/>
            <c:marker>
              <c:symbol val="auto"/>
            </c:marker>
            <c:bubble3D val="0"/>
            <c:spPr>
              <a:ln w="19050" cap="rnd" cmpd="sng" algn="ctr">
                <a:noFill/>
                <a:prstDash val="solid"/>
                <a:round/>
              </a:ln>
              <a:effectLst/>
            </c:spPr>
            <c:extLst>
              <c:ext xmlns:c16="http://schemas.microsoft.com/office/drawing/2014/chart" uri="{C3380CC4-5D6E-409C-BE32-E72D297353CC}">
                <c16:uniqueId val="{0000000F-7987-47AE-8990-4E4B829E8C2E}"/>
              </c:ext>
            </c:extLst>
          </c:dPt>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7987-47AE-8990-4E4B829E8C2E}"/>
                </c:ext>
              </c:extLst>
            </c:dLbl>
            <c:dLbl>
              <c:idx val="1"/>
              <c:layout>
                <c:manualLayout>
                  <c:x val="-0.11204222778810922"/>
                  <c:y val="-8.3776546218555431E-2"/>
                </c:manualLayout>
              </c:layout>
              <c:tx>
                <c:rich>
                  <a:bodyPr/>
                  <a:lstStyle/>
                  <a:p>
                    <a:fld id="{6464A81A-4EB0-42D1-8592-51482CFD778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987-47AE-8990-4E4B829E8C2E}"/>
                </c:ext>
              </c:extLst>
            </c:dLbl>
            <c:dLbl>
              <c:idx val="2"/>
              <c:tx>
                <c:rich>
                  <a:bodyPr/>
                  <a:lstStyle/>
                  <a:p>
                    <a:fld id="{23339573-05EF-4A60-A00F-20631116B0C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987-47AE-8990-4E4B829E8C2E}"/>
                </c:ext>
              </c:extLst>
            </c:dLbl>
            <c:dLbl>
              <c:idx val="3"/>
              <c:layout>
                <c:manualLayout>
                  <c:x val="-0.1045518827996712"/>
                  <c:y val="-6.0640955056634659E-2"/>
                </c:manualLayout>
              </c:layout>
              <c:tx>
                <c:rich>
                  <a:bodyPr/>
                  <a:lstStyle/>
                  <a:p>
                    <a:fld id="{1CD04864-02CB-4879-B41D-74F1A6B4BAB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987-47AE-8990-4E4B829E8C2E}"/>
                </c:ext>
              </c:extLst>
            </c:dLbl>
            <c:dLbl>
              <c:idx val="4"/>
              <c:tx>
                <c:rich>
                  <a:bodyPr/>
                  <a:lstStyle/>
                  <a:p>
                    <a:fld id="{41215540-3E16-4DD5-863F-1993E1EEC6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987-47AE-8990-4E4B829E8C2E}"/>
                </c:ext>
              </c:extLst>
            </c:dLbl>
            <c:dLbl>
              <c:idx val="5"/>
              <c:tx>
                <c:rich>
                  <a:bodyPr/>
                  <a:lstStyle/>
                  <a:p>
                    <a:fld id="{40A7DB75-F78E-45E5-AE51-E34612CFBF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987-47AE-8990-4E4B829E8C2E}"/>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7987-47AE-8990-4E4B829E8C2E}"/>
                </c:ext>
              </c:extLst>
            </c:dLbl>
            <c:spPr>
              <a:solidFill>
                <a:schemeClr val="bg1">
                  <a:alpha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errBars>
            <c:errDir val="y"/>
            <c:errBarType val="minus"/>
            <c:errValType val="percentage"/>
            <c:noEndCap val="1"/>
            <c:val val="100"/>
            <c:spPr>
              <a:noFill/>
              <a:ln w="12700" cap="flat" cmpd="sng" algn="ctr">
                <a:solidFill>
                  <a:schemeClr val="tx1">
                    <a:lumMod val="75000"/>
                    <a:lumOff val="25000"/>
                  </a:schemeClr>
                </a:solidFill>
                <a:prstDash val="dash"/>
                <a:round/>
              </a:ln>
              <a:effectLst/>
            </c:spPr>
          </c:errBars>
          <c:xVal>
            <c:numRef>
              <c:f>'[2022 WW Timeline Draft v2.xlsx]Timeline'!$B$50:$B$56</c:f>
              <c:numCache>
                <c:formatCode>[$-F800]dddd\,\ mmmm\ dd\,\ yyyy</c:formatCode>
                <c:ptCount val="7"/>
                <c:pt idx="1">
                  <c:v>44573</c:v>
                </c:pt>
                <c:pt idx="2">
                  <c:v>44592</c:v>
                </c:pt>
                <c:pt idx="3">
                  <c:v>44623</c:v>
                </c:pt>
                <c:pt idx="4">
                  <c:v>44728</c:v>
                </c:pt>
                <c:pt idx="5">
                  <c:v>44840</c:v>
                </c:pt>
              </c:numCache>
            </c:numRef>
          </c:xVal>
          <c:yVal>
            <c:numRef>
              <c:f>'[2022 WW Timeline Draft v2.xlsx]Timeline'!$F$50:$F$56</c:f>
              <c:numCache>
                <c:formatCode>General</c:formatCode>
                <c:ptCount val="7"/>
                <c:pt idx="1">
                  <c:v>30</c:v>
                </c:pt>
                <c:pt idx="2">
                  <c:v>10</c:v>
                </c:pt>
                <c:pt idx="3">
                  <c:v>20</c:v>
                </c:pt>
                <c:pt idx="4">
                  <c:v>15</c:v>
                </c:pt>
                <c:pt idx="5">
                  <c:v>10</c:v>
                </c:pt>
              </c:numCache>
            </c:numRef>
          </c:yVal>
          <c:smooth val="0"/>
          <c:extLst>
            <c:ext xmlns:c15="http://schemas.microsoft.com/office/drawing/2012/chart" uri="{02D57815-91ED-43cb-92C2-25804820EDAC}">
              <c15:datalabelsRange>
                <c15:f>'[2022 WW Timeline Draft v2.xlsx]Timeline'!$E$50:$E$56</c15:f>
                <c15:dlblRangeCache>
                  <c:ptCount val="7"/>
                  <c:pt idx="1">
                    <c:v>Info Session Conference Call/Brown Bag Lunch</c:v>
                  </c:pt>
                  <c:pt idx="2">
                    <c:v>Application Due</c:v>
                  </c:pt>
                  <c:pt idx="3">
                    <c:v>Virtual Lunch &amp; Learn Kick-off</c:v>
                  </c:pt>
                  <c:pt idx="4">
                    <c:v>Patio &amp; Learn</c:v>
                  </c:pt>
                  <c:pt idx="5">
                    <c:v>Lunch &amp; Learn Celebration</c:v>
                  </c:pt>
                </c15:dlblRangeCache>
              </c15:datalabelsRange>
            </c:ext>
            <c:ext xmlns:c16="http://schemas.microsoft.com/office/drawing/2014/chart" uri="{C3380CC4-5D6E-409C-BE32-E72D297353CC}">
              <c16:uniqueId val="{00000014-7987-47AE-8990-4E4B829E8C2E}"/>
            </c:ext>
          </c:extLst>
        </c:ser>
        <c:dLbls>
          <c:showLegendKey val="0"/>
          <c:showVal val="0"/>
          <c:showCatName val="0"/>
          <c:showSerName val="0"/>
          <c:showPercent val="0"/>
          <c:showBubbleSize val="0"/>
        </c:dLbls>
        <c:axId val="484833240"/>
        <c:axId val="484834552"/>
      </c:scatterChart>
      <c:valAx>
        <c:axId val="484833240"/>
        <c:scaling>
          <c:orientation val="minMax"/>
        </c:scaling>
        <c:delete val="0"/>
        <c:axPos val="b"/>
        <c:numFmt formatCode="[$]d\-mmm;@" c16r2:formatcode2="[$-en-US-x-gannen]d\-mmm;@" sourceLinked="0"/>
        <c:majorTickMark val="cross"/>
        <c:minorTickMark val="none"/>
        <c:tickLblPos val="nextTo"/>
        <c:spPr>
          <a:noFill/>
          <a:ln w="63500"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4834552"/>
        <c:crosses val="autoZero"/>
        <c:crossBetween val="midCat"/>
      </c:valAx>
      <c:valAx>
        <c:axId val="484834552"/>
        <c:scaling>
          <c:orientation val="minMax"/>
          <c:max val="50"/>
          <c:min val="-100"/>
        </c:scaling>
        <c:delete val="1"/>
        <c:axPos val="l"/>
        <c:numFmt formatCode="General" sourceLinked="1"/>
        <c:majorTickMark val="out"/>
        <c:minorTickMark val="none"/>
        <c:tickLblPos val="nextTo"/>
        <c:crossAx val="484833240"/>
        <c:crosses val="autoZero"/>
        <c:crossBetween val="midCat"/>
        <c:majorUnit val="25"/>
      </c:valAx>
      <c:spPr>
        <a:noFill/>
        <a:ln>
          <a:noFill/>
        </a:ln>
        <a:effectLst/>
      </c:spPr>
    </c:plotArea>
    <c:plotVisOnly val="1"/>
    <c:dispBlanksAs val="gap"/>
    <c:showDLblsOverMax val="0"/>
    <c:extLst/>
  </c:chart>
  <c:spPr>
    <a:solidFill>
      <a:schemeClr val="bg1"/>
    </a:solidFill>
    <a:ln w="38100" cap="flat" cmpd="sng" algn="ctr">
      <a:solidFill>
        <a:schemeClr val="bg1"/>
      </a:solidFill>
      <a:prstDash val="solid"/>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9BF45-EA93-4A81-8A7A-F3D25DE846C3}"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29F0D72B-442C-4E48-845F-D4836E5EA244}">
      <dgm:prSet phldrT="[Text]"/>
      <dgm:spPr>
        <a:xfrm>
          <a:off x="4446905" y="1503706"/>
          <a:ext cx="1911275" cy="1653330"/>
        </a:xfrm>
        <a:prstGeom prst="hexagon">
          <a:avLst>
            <a:gd name="adj" fmla="val 28570"/>
            <a:gd name="vf" fmla="val 115470"/>
          </a:avLst>
        </a:prstGeom>
        <a:solidFill>
          <a:srgbClr val="8D3F2B">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Foundation</a:t>
          </a:r>
        </a:p>
      </dgm:t>
    </dgm:pt>
    <dgm:pt modelId="{80215D37-59E0-4E52-B6E4-1798DBB34EDB}" type="parTrans" cxnId="{9C55ED75-6919-4BD2-9C7F-B44CD689CB74}">
      <dgm:prSet/>
      <dgm:spPr/>
      <dgm:t>
        <a:bodyPr/>
        <a:lstStyle/>
        <a:p>
          <a:endParaRPr lang="en-US"/>
        </a:p>
      </dgm:t>
    </dgm:pt>
    <dgm:pt modelId="{762CF561-EC5F-4DCB-8A0F-3011DDCCBB0C}" type="sibTrans" cxnId="{9C55ED75-6919-4BD2-9C7F-B44CD689CB74}">
      <dgm:prSet/>
      <dgm:spPr/>
      <dgm:t>
        <a:bodyPr/>
        <a:lstStyle/>
        <a:p>
          <a:endParaRPr lang="en-US"/>
        </a:p>
      </dgm:t>
    </dgm:pt>
    <dgm:pt modelId="{CEB08D3D-78FB-4BE7-9422-ED8BA5294D31}">
      <dgm:prSet phldrT="[Text]"/>
      <dgm:spPr>
        <a:xfrm>
          <a:off x="4622961" y="0"/>
          <a:ext cx="1566276" cy="1355013"/>
        </a:xfrm>
        <a:prstGeom prst="hexagon">
          <a:avLst>
            <a:gd name="adj" fmla="val 28570"/>
            <a:gd name="vf" fmla="val 115470"/>
          </a:avLst>
        </a:prstGeom>
        <a:solidFill>
          <a:srgbClr val="0D5257">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Leader Support</a:t>
          </a:r>
        </a:p>
      </dgm:t>
    </dgm:pt>
    <dgm:pt modelId="{B8F4304E-2790-41A9-A6A9-86E36ACA6363}" type="parTrans" cxnId="{EC1C46B6-654E-4E0E-BE3C-F96FE1AC2904}">
      <dgm:prSet/>
      <dgm:spPr/>
      <dgm:t>
        <a:bodyPr/>
        <a:lstStyle/>
        <a:p>
          <a:endParaRPr lang="en-US"/>
        </a:p>
      </dgm:t>
    </dgm:pt>
    <dgm:pt modelId="{CAC528F5-07C0-4428-BBD5-BED2106E3AC1}" type="sibTrans" cxnId="{EC1C46B6-654E-4E0E-BE3C-F96FE1AC2904}">
      <dgm:prSet/>
      <dgm:spPr/>
      <dgm:t>
        <a:bodyPr/>
        <a:lstStyle/>
        <a:p>
          <a:endParaRPr lang="en-US"/>
        </a:p>
      </dgm:t>
    </dgm:pt>
    <dgm:pt modelId="{840F41F3-CFF3-4946-98C0-CD109C311005}">
      <dgm:prSet phldrT="[Text]"/>
      <dgm:spPr>
        <a:xfrm>
          <a:off x="6059419" y="833424"/>
          <a:ext cx="1566276" cy="1355013"/>
        </a:xfrm>
        <a:prstGeom prst="hexagon">
          <a:avLst>
            <a:gd name="adj" fmla="val 28570"/>
            <a:gd name="vf" fmla="val 115470"/>
          </a:avLst>
        </a:prstGeom>
        <a:solidFill>
          <a:srgbClr val="0D5257">
            <a:hueOff val="1364670"/>
            <a:satOff val="-6862"/>
            <a:lumOff val="1412"/>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Vision Statement</a:t>
          </a:r>
        </a:p>
      </dgm:t>
    </dgm:pt>
    <dgm:pt modelId="{ECBEBAEA-4095-4379-9C36-BFD7D6C2D16F}" type="parTrans" cxnId="{8E1164D1-F0BD-4616-924D-256FA755C42F}">
      <dgm:prSet/>
      <dgm:spPr/>
      <dgm:t>
        <a:bodyPr/>
        <a:lstStyle/>
        <a:p>
          <a:endParaRPr lang="en-US"/>
        </a:p>
      </dgm:t>
    </dgm:pt>
    <dgm:pt modelId="{ECF582E8-7A02-4D78-9A76-E1D09574189F}" type="sibTrans" cxnId="{8E1164D1-F0BD-4616-924D-256FA755C42F}">
      <dgm:prSet/>
      <dgm:spPr/>
      <dgm:t>
        <a:bodyPr/>
        <a:lstStyle/>
        <a:p>
          <a:endParaRPr lang="en-US"/>
        </a:p>
      </dgm:t>
    </dgm:pt>
    <dgm:pt modelId="{C94C9E06-FA5F-4F2B-947A-D72493A8C4A0}">
      <dgm:prSet phldrT="[Text]"/>
      <dgm:spPr>
        <a:xfrm>
          <a:off x="6059419" y="2471839"/>
          <a:ext cx="1566276" cy="1355013"/>
        </a:xfrm>
        <a:prstGeom prst="hexagon">
          <a:avLst>
            <a:gd name="adj" fmla="val 28570"/>
            <a:gd name="vf" fmla="val 115470"/>
          </a:avLst>
        </a:prstGeom>
        <a:solidFill>
          <a:srgbClr val="0D5257">
            <a:hueOff val="2729339"/>
            <a:satOff val="-13725"/>
            <a:lumOff val="2824"/>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Brand</a:t>
          </a:r>
        </a:p>
      </dgm:t>
    </dgm:pt>
    <dgm:pt modelId="{D5FBB87D-0555-44B1-B1A4-870A135D8259}" type="parTrans" cxnId="{9B82CAC1-71C4-426E-857D-04704C2A78A5}">
      <dgm:prSet/>
      <dgm:spPr/>
      <dgm:t>
        <a:bodyPr/>
        <a:lstStyle/>
        <a:p>
          <a:endParaRPr lang="en-US"/>
        </a:p>
      </dgm:t>
    </dgm:pt>
    <dgm:pt modelId="{87D31FF8-E11C-43D3-BB47-0F169CF698C1}" type="sibTrans" cxnId="{9B82CAC1-71C4-426E-857D-04704C2A78A5}">
      <dgm:prSet/>
      <dgm:spPr/>
      <dgm:t>
        <a:bodyPr/>
        <a:lstStyle/>
        <a:p>
          <a:endParaRPr lang="en-US"/>
        </a:p>
      </dgm:t>
    </dgm:pt>
    <dgm:pt modelId="{B6795895-FDBD-415A-8A62-ACEF54E5B2B9}">
      <dgm:prSet phldrT="[Text]"/>
      <dgm:spPr>
        <a:xfrm>
          <a:off x="4622961" y="3306195"/>
          <a:ext cx="1566276" cy="1355013"/>
        </a:xfrm>
        <a:prstGeom prst="hexagon">
          <a:avLst>
            <a:gd name="adj" fmla="val 28570"/>
            <a:gd name="vf" fmla="val 115470"/>
          </a:avLst>
        </a:prstGeom>
        <a:solidFill>
          <a:srgbClr val="0D5257">
            <a:hueOff val="4094009"/>
            <a:satOff val="-20587"/>
            <a:lumOff val="4237"/>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Communication</a:t>
          </a:r>
        </a:p>
      </dgm:t>
    </dgm:pt>
    <dgm:pt modelId="{95AA038B-A393-41AF-A554-5F51DD5E593C}" type="parTrans" cxnId="{294A5889-5081-491D-8E8C-1B30E060B4B1}">
      <dgm:prSet/>
      <dgm:spPr/>
      <dgm:t>
        <a:bodyPr/>
        <a:lstStyle/>
        <a:p>
          <a:endParaRPr lang="en-US"/>
        </a:p>
      </dgm:t>
    </dgm:pt>
    <dgm:pt modelId="{974873CD-E4F2-40D8-9F2F-A94D9C08EB75}" type="sibTrans" cxnId="{294A5889-5081-491D-8E8C-1B30E060B4B1}">
      <dgm:prSet/>
      <dgm:spPr/>
      <dgm:t>
        <a:bodyPr/>
        <a:lstStyle/>
        <a:p>
          <a:endParaRPr lang="en-US"/>
        </a:p>
      </dgm:t>
    </dgm:pt>
    <dgm:pt modelId="{004123D5-1863-44A3-A481-C1FA6A86915F}">
      <dgm:prSet phldrT="[Text]"/>
      <dgm:spPr>
        <a:xfrm>
          <a:off x="3179835" y="2472771"/>
          <a:ext cx="1566276" cy="1355013"/>
        </a:xfrm>
        <a:prstGeom prst="hexagon">
          <a:avLst>
            <a:gd name="adj" fmla="val 28570"/>
            <a:gd name="vf" fmla="val 115470"/>
          </a:avLst>
        </a:prstGeom>
        <a:solidFill>
          <a:srgbClr val="0D5257">
            <a:hueOff val="5458679"/>
            <a:satOff val="-27450"/>
            <a:lumOff val="5649"/>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Wellness team</a:t>
          </a:r>
        </a:p>
      </dgm:t>
    </dgm:pt>
    <dgm:pt modelId="{7A7A2E22-B645-443A-94FD-D7F4AF2BE2DE}" type="parTrans" cxnId="{547C7EDE-80F7-4685-8415-1C375E05122E}">
      <dgm:prSet/>
      <dgm:spPr/>
      <dgm:t>
        <a:bodyPr/>
        <a:lstStyle/>
        <a:p>
          <a:endParaRPr lang="en-US"/>
        </a:p>
      </dgm:t>
    </dgm:pt>
    <dgm:pt modelId="{BAFC5417-45EB-4373-AB8F-84FA0FDBCC9B}" type="sibTrans" cxnId="{547C7EDE-80F7-4685-8415-1C375E05122E}">
      <dgm:prSet/>
      <dgm:spPr/>
      <dgm:t>
        <a:bodyPr/>
        <a:lstStyle/>
        <a:p>
          <a:endParaRPr lang="en-US"/>
        </a:p>
      </dgm:t>
    </dgm:pt>
    <dgm:pt modelId="{AA151E4A-8ACA-46C5-B733-450B0376D614}">
      <dgm:prSet phldrT="[Text]"/>
      <dgm:spPr>
        <a:xfrm>
          <a:off x="3179835" y="831559"/>
          <a:ext cx="1566276" cy="1355013"/>
        </a:xfrm>
        <a:prstGeom prst="hexagon">
          <a:avLst>
            <a:gd name="adj" fmla="val 28570"/>
            <a:gd name="vf" fmla="val 115470"/>
          </a:avLst>
        </a:prstGeom>
        <a:solidFill>
          <a:srgbClr val="0D5257">
            <a:hueOff val="6823348"/>
            <a:satOff val="-34312"/>
            <a:lumOff val="7061"/>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Goals</a:t>
          </a:r>
        </a:p>
      </dgm:t>
    </dgm:pt>
    <dgm:pt modelId="{158FD322-53D0-4959-B101-29895A76C6B3}" type="parTrans" cxnId="{F1AE8C86-724B-41C8-8963-CF566A2160A8}">
      <dgm:prSet/>
      <dgm:spPr/>
      <dgm:t>
        <a:bodyPr/>
        <a:lstStyle/>
        <a:p>
          <a:endParaRPr lang="en-US"/>
        </a:p>
      </dgm:t>
    </dgm:pt>
    <dgm:pt modelId="{C45280CD-7BD9-4D97-988D-E3CE86D841D9}" type="sibTrans" cxnId="{F1AE8C86-724B-41C8-8963-CF566A2160A8}">
      <dgm:prSet/>
      <dgm:spPr/>
      <dgm:t>
        <a:bodyPr/>
        <a:lstStyle/>
        <a:p>
          <a:endParaRPr lang="en-US"/>
        </a:p>
      </dgm:t>
    </dgm:pt>
    <dgm:pt modelId="{5AB3A507-022C-4E55-82AB-737B94D32926}" type="pres">
      <dgm:prSet presAssocID="{0049BF45-EA93-4A81-8A7A-F3D25DE846C3}" presName="Name0" presStyleCnt="0">
        <dgm:presLayoutVars>
          <dgm:chMax val="1"/>
          <dgm:chPref val="1"/>
          <dgm:dir/>
          <dgm:animOne val="branch"/>
          <dgm:animLvl val="lvl"/>
        </dgm:presLayoutVars>
      </dgm:prSet>
      <dgm:spPr/>
    </dgm:pt>
    <dgm:pt modelId="{AC4B4A63-F743-4BC3-8727-C4876B22E267}" type="pres">
      <dgm:prSet presAssocID="{29F0D72B-442C-4E48-845F-D4836E5EA244}" presName="Parent" presStyleLbl="node0" presStyleIdx="0" presStyleCnt="1">
        <dgm:presLayoutVars>
          <dgm:chMax val="6"/>
          <dgm:chPref val="6"/>
        </dgm:presLayoutVars>
      </dgm:prSet>
      <dgm:spPr/>
    </dgm:pt>
    <dgm:pt modelId="{5B19DB5E-F5EC-49BB-B660-14A678EEA2C9}" type="pres">
      <dgm:prSet presAssocID="{CEB08D3D-78FB-4BE7-9422-ED8BA5294D31}" presName="Accent1" presStyleCnt="0"/>
      <dgm:spPr/>
    </dgm:pt>
    <dgm:pt modelId="{F3D4C49F-42FA-4428-81BA-1F25508166A0}" type="pres">
      <dgm:prSet presAssocID="{CEB08D3D-78FB-4BE7-9422-ED8BA5294D31}" presName="Accent" presStyleLbl="bgShp" presStyleIdx="0" presStyleCnt="6"/>
      <dgm:spPr/>
    </dgm:pt>
    <dgm:pt modelId="{57BD6F5C-711A-4BA3-83B7-8A4D716BE2D8}" type="pres">
      <dgm:prSet presAssocID="{CEB08D3D-78FB-4BE7-9422-ED8BA5294D31}" presName="Child1" presStyleLbl="node1" presStyleIdx="0" presStyleCnt="6">
        <dgm:presLayoutVars>
          <dgm:chMax val="0"/>
          <dgm:chPref val="0"/>
          <dgm:bulletEnabled val="1"/>
        </dgm:presLayoutVars>
      </dgm:prSet>
      <dgm:spPr/>
    </dgm:pt>
    <dgm:pt modelId="{461681DB-6509-4D1B-BE63-C0DD49B4B3CE}" type="pres">
      <dgm:prSet presAssocID="{840F41F3-CFF3-4946-98C0-CD109C311005}" presName="Accent2" presStyleCnt="0"/>
      <dgm:spPr/>
    </dgm:pt>
    <dgm:pt modelId="{D30DA92C-468D-42DC-9003-427943E46365}" type="pres">
      <dgm:prSet presAssocID="{840F41F3-CFF3-4946-98C0-CD109C311005}" presName="Accent" presStyleLbl="bgShp" presStyleIdx="1" presStyleCnt="6"/>
      <dgm:spPr>
        <a:xfrm>
          <a:off x="5643731" y="712698"/>
          <a:ext cx="721118" cy="621339"/>
        </a:xfrm>
        <a:prstGeom prst="hexagon">
          <a:avLst>
            <a:gd name="adj" fmla="val 28900"/>
            <a:gd name="vf" fmla="val 115470"/>
          </a:avLst>
        </a:prstGeom>
        <a:solidFill>
          <a:srgbClr val="0D5257">
            <a:tint val="40000"/>
            <a:hueOff val="0"/>
            <a:satOff val="0"/>
            <a:lumOff val="0"/>
            <a:alphaOff val="0"/>
          </a:srgbClr>
        </a:solidFill>
        <a:ln>
          <a:noFill/>
        </a:ln>
        <a:effectLst/>
      </dgm:spPr>
    </dgm:pt>
    <dgm:pt modelId="{F7B7A6F8-2309-43C8-926E-FF982A5063A7}" type="pres">
      <dgm:prSet presAssocID="{840F41F3-CFF3-4946-98C0-CD109C311005}" presName="Child2" presStyleLbl="node1" presStyleIdx="1" presStyleCnt="6">
        <dgm:presLayoutVars>
          <dgm:chMax val="0"/>
          <dgm:chPref val="0"/>
          <dgm:bulletEnabled val="1"/>
        </dgm:presLayoutVars>
      </dgm:prSet>
      <dgm:spPr/>
    </dgm:pt>
    <dgm:pt modelId="{C5AC2AD5-9BF7-4BEA-9066-D6CB3646150B}" type="pres">
      <dgm:prSet presAssocID="{C94C9E06-FA5F-4F2B-947A-D72493A8C4A0}" presName="Accent3" presStyleCnt="0"/>
      <dgm:spPr/>
    </dgm:pt>
    <dgm:pt modelId="{C4375EBE-B30C-459C-8657-E429F1CD8E0B}" type="pres">
      <dgm:prSet presAssocID="{C94C9E06-FA5F-4F2B-947A-D72493A8C4A0}" presName="Accent" presStyleLbl="bgShp" presStyleIdx="2" presStyleCnt="6"/>
      <dgm:spPr>
        <a:xfrm>
          <a:off x="6485333" y="1874272"/>
          <a:ext cx="721118" cy="621339"/>
        </a:xfrm>
        <a:prstGeom prst="hexagon">
          <a:avLst>
            <a:gd name="adj" fmla="val 28900"/>
            <a:gd name="vf" fmla="val 115470"/>
          </a:avLst>
        </a:prstGeom>
        <a:solidFill>
          <a:srgbClr val="0D5257">
            <a:tint val="40000"/>
            <a:hueOff val="0"/>
            <a:satOff val="0"/>
            <a:lumOff val="0"/>
            <a:alphaOff val="0"/>
          </a:srgbClr>
        </a:solidFill>
        <a:ln>
          <a:noFill/>
        </a:ln>
        <a:effectLst/>
      </dgm:spPr>
    </dgm:pt>
    <dgm:pt modelId="{3AC9A100-48D8-4B93-9C82-3A040F967768}" type="pres">
      <dgm:prSet presAssocID="{C94C9E06-FA5F-4F2B-947A-D72493A8C4A0}" presName="Child3" presStyleLbl="node1" presStyleIdx="2" presStyleCnt="6">
        <dgm:presLayoutVars>
          <dgm:chMax val="0"/>
          <dgm:chPref val="0"/>
          <dgm:bulletEnabled val="1"/>
        </dgm:presLayoutVars>
      </dgm:prSet>
      <dgm:spPr/>
    </dgm:pt>
    <dgm:pt modelId="{F3FB8F30-B07B-4B6C-9A16-3AEE275FF3DD}" type="pres">
      <dgm:prSet presAssocID="{B6795895-FDBD-415A-8A62-ACEF54E5B2B9}" presName="Accent4" presStyleCnt="0"/>
      <dgm:spPr/>
    </dgm:pt>
    <dgm:pt modelId="{4C8469D1-F242-4766-8B99-B75EBEF0A725}" type="pres">
      <dgm:prSet presAssocID="{B6795895-FDBD-415A-8A62-ACEF54E5B2B9}" presName="Accent" presStyleLbl="bgShp" presStyleIdx="3" presStyleCnt="6"/>
      <dgm:spPr>
        <a:xfrm>
          <a:off x="5900702" y="3185470"/>
          <a:ext cx="721118" cy="621339"/>
        </a:xfrm>
        <a:prstGeom prst="hexagon">
          <a:avLst>
            <a:gd name="adj" fmla="val 28900"/>
            <a:gd name="vf" fmla="val 115470"/>
          </a:avLst>
        </a:prstGeom>
        <a:solidFill>
          <a:srgbClr val="0D5257">
            <a:tint val="40000"/>
            <a:hueOff val="0"/>
            <a:satOff val="0"/>
            <a:lumOff val="0"/>
            <a:alphaOff val="0"/>
          </a:srgbClr>
        </a:solidFill>
        <a:ln>
          <a:noFill/>
        </a:ln>
        <a:effectLst/>
      </dgm:spPr>
    </dgm:pt>
    <dgm:pt modelId="{0F89931E-EB0A-4C10-B203-A2A74CEE3336}" type="pres">
      <dgm:prSet presAssocID="{B6795895-FDBD-415A-8A62-ACEF54E5B2B9}" presName="Child4" presStyleLbl="node1" presStyleIdx="3" presStyleCnt="6">
        <dgm:presLayoutVars>
          <dgm:chMax val="0"/>
          <dgm:chPref val="0"/>
          <dgm:bulletEnabled val="1"/>
        </dgm:presLayoutVars>
      </dgm:prSet>
      <dgm:spPr/>
    </dgm:pt>
    <dgm:pt modelId="{20FE0F14-24D6-4BD7-A323-FAB646CFAC1B}" type="pres">
      <dgm:prSet presAssocID="{004123D5-1863-44A3-A481-C1FA6A86915F}" presName="Accent5" presStyleCnt="0"/>
      <dgm:spPr/>
    </dgm:pt>
    <dgm:pt modelId="{A00743DE-6EB1-4F71-9BEE-83FA8BC7B807}" type="pres">
      <dgm:prSet presAssocID="{004123D5-1863-44A3-A481-C1FA6A86915F}" presName="Accent" presStyleLbl="bgShp" presStyleIdx="4" presStyleCnt="6"/>
      <dgm:spPr>
        <a:xfrm>
          <a:off x="4450462" y="3321577"/>
          <a:ext cx="721118" cy="621339"/>
        </a:xfrm>
        <a:prstGeom prst="hexagon">
          <a:avLst>
            <a:gd name="adj" fmla="val 28900"/>
            <a:gd name="vf" fmla="val 115470"/>
          </a:avLst>
        </a:prstGeom>
        <a:solidFill>
          <a:srgbClr val="0D5257">
            <a:tint val="40000"/>
            <a:hueOff val="0"/>
            <a:satOff val="0"/>
            <a:lumOff val="0"/>
            <a:alphaOff val="0"/>
          </a:srgbClr>
        </a:solidFill>
        <a:ln>
          <a:noFill/>
        </a:ln>
        <a:effectLst/>
      </dgm:spPr>
    </dgm:pt>
    <dgm:pt modelId="{C21FB78D-1083-4863-88E9-F77D8CB5AFE4}" type="pres">
      <dgm:prSet presAssocID="{004123D5-1863-44A3-A481-C1FA6A86915F}" presName="Child5" presStyleLbl="node1" presStyleIdx="4" presStyleCnt="6">
        <dgm:presLayoutVars>
          <dgm:chMax val="0"/>
          <dgm:chPref val="0"/>
          <dgm:bulletEnabled val="1"/>
        </dgm:presLayoutVars>
      </dgm:prSet>
      <dgm:spPr/>
    </dgm:pt>
    <dgm:pt modelId="{E28DE536-BB1B-4B31-B364-6BF3C7EB60BB}" type="pres">
      <dgm:prSet presAssocID="{AA151E4A-8ACA-46C5-B733-450B0376D614}" presName="Accent6" presStyleCnt="0"/>
      <dgm:spPr/>
    </dgm:pt>
    <dgm:pt modelId="{7FD0710A-B665-43A4-9FC9-7E8518B94679}" type="pres">
      <dgm:prSet presAssocID="{AA151E4A-8ACA-46C5-B733-450B0376D614}" presName="Accent" presStyleLbl="bgShp" presStyleIdx="5" presStyleCnt="6"/>
      <dgm:spPr>
        <a:xfrm>
          <a:off x="3595078" y="2160470"/>
          <a:ext cx="721118" cy="621339"/>
        </a:xfrm>
        <a:prstGeom prst="hexagon">
          <a:avLst>
            <a:gd name="adj" fmla="val 28900"/>
            <a:gd name="vf" fmla="val 115470"/>
          </a:avLst>
        </a:prstGeom>
        <a:solidFill>
          <a:srgbClr val="0D5257">
            <a:tint val="40000"/>
            <a:hueOff val="0"/>
            <a:satOff val="0"/>
            <a:lumOff val="0"/>
            <a:alphaOff val="0"/>
          </a:srgbClr>
        </a:solidFill>
        <a:ln>
          <a:noFill/>
        </a:ln>
        <a:effectLst/>
      </dgm:spPr>
    </dgm:pt>
    <dgm:pt modelId="{19B356F3-40B3-442A-A07E-2715A69DC01B}" type="pres">
      <dgm:prSet presAssocID="{AA151E4A-8ACA-46C5-B733-450B0376D614}" presName="Child6" presStyleLbl="node1" presStyleIdx="5" presStyleCnt="6">
        <dgm:presLayoutVars>
          <dgm:chMax val="0"/>
          <dgm:chPref val="0"/>
          <dgm:bulletEnabled val="1"/>
        </dgm:presLayoutVars>
      </dgm:prSet>
      <dgm:spPr/>
    </dgm:pt>
  </dgm:ptLst>
  <dgm:cxnLst>
    <dgm:cxn modelId="{1EDABE1C-3E06-4A74-A53E-A69120F01599}" type="presOf" srcId="{840F41F3-CFF3-4946-98C0-CD109C311005}" destId="{F7B7A6F8-2309-43C8-926E-FF982A5063A7}" srcOrd="0" destOrd="0" presId="urn:microsoft.com/office/officeart/2011/layout/HexagonRadial"/>
    <dgm:cxn modelId="{E469D14F-DD29-4D28-A738-E47CC8294202}" type="presOf" srcId="{C94C9E06-FA5F-4F2B-947A-D72493A8C4A0}" destId="{3AC9A100-48D8-4B93-9C82-3A040F967768}" srcOrd="0" destOrd="0" presId="urn:microsoft.com/office/officeart/2011/layout/HexagonRadial"/>
    <dgm:cxn modelId="{9C55ED75-6919-4BD2-9C7F-B44CD689CB74}" srcId="{0049BF45-EA93-4A81-8A7A-F3D25DE846C3}" destId="{29F0D72B-442C-4E48-845F-D4836E5EA244}" srcOrd="0" destOrd="0" parTransId="{80215D37-59E0-4E52-B6E4-1798DBB34EDB}" sibTransId="{762CF561-EC5F-4DCB-8A0F-3011DDCCBB0C}"/>
    <dgm:cxn modelId="{F1AE8C86-724B-41C8-8963-CF566A2160A8}" srcId="{29F0D72B-442C-4E48-845F-D4836E5EA244}" destId="{AA151E4A-8ACA-46C5-B733-450B0376D614}" srcOrd="5" destOrd="0" parTransId="{158FD322-53D0-4959-B101-29895A76C6B3}" sibTransId="{C45280CD-7BD9-4D97-988D-E3CE86D841D9}"/>
    <dgm:cxn modelId="{294A5889-5081-491D-8E8C-1B30E060B4B1}" srcId="{29F0D72B-442C-4E48-845F-D4836E5EA244}" destId="{B6795895-FDBD-415A-8A62-ACEF54E5B2B9}" srcOrd="3" destOrd="0" parTransId="{95AA038B-A393-41AF-A554-5F51DD5E593C}" sibTransId="{974873CD-E4F2-40D8-9F2F-A94D9C08EB75}"/>
    <dgm:cxn modelId="{2A3FC394-89A9-4C43-A915-5333D4D83335}" type="presOf" srcId="{29F0D72B-442C-4E48-845F-D4836E5EA244}" destId="{AC4B4A63-F743-4BC3-8727-C4876B22E267}" srcOrd="0" destOrd="0" presId="urn:microsoft.com/office/officeart/2011/layout/HexagonRadial"/>
    <dgm:cxn modelId="{5AF82B9F-51EC-404D-9CDB-CE7BB7CBD334}" type="presOf" srcId="{0049BF45-EA93-4A81-8A7A-F3D25DE846C3}" destId="{5AB3A507-022C-4E55-82AB-737B94D32926}" srcOrd="0" destOrd="0" presId="urn:microsoft.com/office/officeart/2011/layout/HexagonRadial"/>
    <dgm:cxn modelId="{EC1C46B6-654E-4E0E-BE3C-F96FE1AC2904}" srcId="{29F0D72B-442C-4E48-845F-D4836E5EA244}" destId="{CEB08D3D-78FB-4BE7-9422-ED8BA5294D31}" srcOrd="0" destOrd="0" parTransId="{B8F4304E-2790-41A9-A6A9-86E36ACA6363}" sibTransId="{CAC528F5-07C0-4428-BBD5-BED2106E3AC1}"/>
    <dgm:cxn modelId="{CD51E4BD-B3B6-40C1-B229-0926B7794D7E}" type="presOf" srcId="{CEB08D3D-78FB-4BE7-9422-ED8BA5294D31}" destId="{57BD6F5C-711A-4BA3-83B7-8A4D716BE2D8}" srcOrd="0" destOrd="0" presId="urn:microsoft.com/office/officeart/2011/layout/HexagonRadial"/>
    <dgm:cxn modelId="{9B82CAC1-71C4-426E-857D-04704C2A78A5}" srcId="{29F0D72B-442C-4E48-845F-D4836E5EA244}" destId="{C94C9E06-FA5F-4F2B-947A-D72493A8C4A0}" srcOrd="2" destOrd="0" parTransId="{D5FBB87D-0555-44B1-B1A4-870A135D8259}" sibTransId="{87D31FF8-E11C-43D3-BB47-0F169CF698C1}"/>
    <dgm:cxn modelId="{8E1164D1-F0BD-4616-924D-256FA755C42F}" srcId="{29F0D72B-442C-4E48-845F-D4836E5EA244}" destId="{840F41F3-CFF3-4946-98C0-CD109C311005}" srcOrd="1" destOrd="0" parTransId="{ECBEBAEA-4095-4379-9C36-BFD7D6C2D16F}" sibTransId="{ECF582E8-7A02-4D78-9A76-E1D09574189F}"/>
    <dgm:cxn modelId="{547C7EDE-80F7-4685-8415-1C375E05122E}" srcId="{29F0D72B-442C-4E48-845F-D4836E5EA244}" destId="{004123D5-1863-44A3-A481-C1FA6A86915F}" srcOrd="4" destOrd="0" parTransId="{7A7A2E22-B645-443A-94FD-D7F4AF2BE2DE}" sibTransId="{BAFC5417-45EB-4373-AB8F-84FA0FDBCC9B}"/>
    <dgm:cxn modelId="{DDCB30E2-A0D9-41EB-8023-7965DC531A49}" type="presOf" srcId="{AA151E4A-8ACA-46C5-B733-450B0376D614}" destId="{19B356F3-40B3-442A-A07E-2715A69DC01B}" srcOrd="0" destOrd="0" presId="urn:microsoft.com/office/officeart/2011/layout/HexagonRadial"/>
    <dgm:cxn modelId="{039481E3-92F5-486E-B2AE-EF07DDC7E077}" type="presOf" srcId="{B6795895-FDBD-415A-8A62-ACEF54E5B2B9}" destId="{0F89931E-EB0A-4C10-B203-A2A74CEE3336}" srcOrd="0" destOrd="0" presId="urn:microsoft.com/office/officeart/2011/layout/HexagonRadial"/>
    <dgm:cxn modelId="{F8AD87EF-940D-42D2-A80C-C1813C2B9F14}" type="presOf" srcId="{004123D5-1863-44A3-A481-C1FA6A86915F}" destId="{C21FB78D-1083-4863-88E9-F77D8CB5AFE4}" srcOrd="0" destOrd="0" presId="urn:microsoft.com/office/officeart/2011/layout/HexagonRadial"/>
    <dgm:cxn modelId="{49B48FD6-A698-4F4D-820C-E3231E857975}" type="presParOf" srcId="{5AB3A507-022C-4E55-82AB-737B94D32926}" destId="{AC4B4A63-F743-4BC3-8727-C4876B22E267}" srcOrd="0" destOrd="0" presId="urn:microsoft.com/office/officeart/2011/layout/HexagonRadial"/>
    <dgm:cxn modelId="{4352E65A-1CDB-4C2C-ACAB-80D12966D47C}" type="presParOf" srcId="{5AB3A507-022C-4E55-82AB-737B94D32926}" destId="{5B19DB5E-F5EC-49BB-B660-14A678EEA2C9}" srcOrd="1" destOrd="0" presId="urn:microsoft.com/office/officeart/2011/layout/HexagonRadial"/>
    <dgm:cxn modelId="{593132FD-D137-4260-8E33-2665DEFF3E1C}" type="presParOf" srcId="{5B19DB5E-F5EC-49BB-B660-14A678EEA2C9}" destId="{F3D4C49F-42FA-4428-81BA-1F25508166A0}" srcOrd="0" destOrd="0" presId="urn:microsoft.com/office/officeart/2011/layout/HexagonRadial"/>
    <dgm:cxn modelId="{878F7F65-96DE-4593-9EB3-477735B7BB35}" type="presParOf" srcId="{5AB3A507-022C-4E55-82AB-737B94D32926}" destId="{57BD6F5C-711A-4BA3-83B7-8A4D716BE2D8}" srcOrd="2" destOrd="0" presId="urn:microsoft.com/office/officeart/2011/layout/HexagonRadial"/>
    <dgm:cxn modelId="{5DEA92E5-91E4-4CD3-9ADC-10CBD4BEB7A8}" type="presParOf" srcId="{5AB3A507-022C-4E55-82AB-737B94D32926}" destId="{461681DB-6509-4D1B-BE63-C0DD49B4B3CE}" srcOrd="3" destOrd="0" presId="urn:microsoft.com/office/officeart/2011/layout/HexagonRadial"/>
    <dgm:cxn modelId="{00336760-BBE1-4B33-887A-810ECC9ED26E}" type="presParOf" srcId="{461681DB-6509-4D1B-BE63-C0DD49B4B3CE}" destId="{D30DA92C-468D-42DC-9003-427943E46365}" srcOrd="0" destOrd="0" presId="urn:microsoft.com/office/officeart/2011/layout/HexagonRadial"/>
    <dgm:cxn modelId="{E84D1C22-19AE-4069-B8A9-C02C079F5869}" type="presParOf" srcId="{5AB3A507-022C-4E55-82AB-737B94D32926}" destId="{F7B7A6F8-2309-43C8-926E-FF982A5063A7}" srcOrd="4" destOrd="0" presId="urn:microsoft.com/office/officeart/2011/layout/HexagonRadial"/>
    <dgm:cxn modelId="{018B0CFB-C6C1-4F46-9D4B-E8886527711E}" type="presParOf" srcId="{5AB3A507-022C-4E55-82AB-737B94D32926}" destId="{C5AC2AD5-9BF7-4BEA-9066-D6CB3646150B}" srcOrd="5" destOrd="0" presId="urn:microsoft.com/office/officeart/2011/layout/HexagonRadial"/>
    <dgm:cxn modelId="{C53B4FA6-1388-4675-AC10-DFEFB6167150}" type="presParOf" srcId="{C5AC2AD5-9BF7-4BEA-9066-D6CB3646150B}" destId="{C4375EBE-B30C-459C-8657-E429F1CD8E0B}" srcOrd="0" destOrd="0" presId="urn:microsoft.com/office/officeart/2011/layout/HexagonRadial"/>
    <dgm:cxn modelId="{E445B57D-59BF-44C7-8429-AD0E714D652D}" type="presParOf" srcId="{5AB3A507-022C-4E55-82AB-737B94D32926}" destId="{3AC9A100-48D8-4B93-9C82-3A040F967768}" srcOrd="6" destOrd="0" presId="urn:microsoft.com/office/officeart/2011/layout/HexagonRadial"/>
    <dgm:cxn modelId="{FA682588-D7B4-4F37-8B8C-BE2641A12EEA}" type="presParOf" srcId="{5AB3A507-022C-4E55-82AB-737B94D32926}" destId="{F3FB8F30-B07B-4B6C-9A16-3AEE275FF3DD}" srcOrd="7" destOrd="0" presId="urn:microsoft.com/office/officeart/2011/layout/HexagonRadial"/>
    <dgm:cxn modelId="{6054C04C-9124-4C5A-A572-1637FB9AB859}" type="presParOf" srcId="{F3FB8F30-B07B-4B6C-9A16-3AEE275FF3DD}" destId="{4C8469D1-F242-4766-8B99-B75EBEF0A725}" srcOrd="0" destOrd="0" presId="urn:microsoft.com/office/officeart/2011/layout/HexagonRadial"/>
    <dgm:cxn modelId="{592AECA4-9770-4198-855D-A54F435E537C}" type="presParOf" srcId="{5AB3A507-022C-4E55-82AB-737B94D32926}" destId="{0F89931E-EB0A-4C10-B203-A2A74CEE3336}" srcOrd="8" destOrd="0" presId="urn:microsoft.com/office/officeart/2011/layout/HexagonRadial"/>
    <dgm:cxn modelId="{806A8904-4BCC-4EEE-8A06-69F77361FE08}" type="presParOf" srcId="{5AB3A507-022C-4E55-82AB-737B94D32926}" destId="{20FE0F14-24D6-4BD7-A323-FAB646CFAC1B}" srcOrd="9" destOrd="0" presId="urn:microsoft.com/office/officeart/2011/layout/HexagonRadial"/>
    <dgm:cxn modelId="{F3BF11F6-4161-4C7F-866B-09F64DCEAF71}" type="presParOf" srcId="{20FE0F14-24D6-4BD7-A323-FAB646CFAC1B}" destId="{A00743DE-6EB1-4F71-9BEE-83FA8BC7B807}" srcOrd="0" destOrd="0" presId="urn:microsoft.com/office/officeart/2011/layout/HexagonRadial"/>
    <dgm:cxn modelId="{8B599A55-6132-4F52-949C-72E9E371EBA7}" type="presParOf" srcId="{5AB3A507-022C-4E55-82AB-737B94D32926}" destId="{C21FB78D-1083-4863-88E9-F77D8CB5AFE4}" srcOrd="10" destOrd="0" presId="urn:microsoft.com/office/officeart/2011/layout/HexagonRadial"/>
    <dgm:cxn modelId="{078C1304-CA53-47AF-862C-A1ECEBC70B8C}" type="presParOf" srcId="{5AB3A507-022C-4E55-82AB-737B94D32926}" destId="{E28DE536-BB1B-4B31-B364-6BF3C7EB60BB}" srcOrd="11" destOrd="0" presId="urn:microsoft.com/office/officeart/2011/layout/HexagonRadial"/>
    <dgm:cxn modelId="{B1783A05-BC71-435C-BC5A-227C9CD0C8A8}" type="presParOf" srcId="{E28DE536-BB1B-4B31-B364-6BF3C7EB60BB}" destId="{7FD0710A-B665-43A4-9FC9-7E8518B94679}" srcOrd="0" destOrd="0" presId="urn:microsoft.com/office/officeart/2011/layout/HexagonRadial"/>
    <dgm:cxn modelId="{DA844EBA-A99C-4EA7-83F3-2718C132F820}" type="presParOf" srcId="{5AB3A507-022C-4E55-82AB-737B94D32926}" destId="{19B356F3-40B3-442A-A07E-2715A69DC01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2D844-13D4-4733-AC23-7F60E0C80A3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9011AA27-2152-44BF-8DB2-73A2EE357457}">
      <dgm:prSet phldrT="[Text]"/>
      <dgm:spPr>
        <a:xfrm>
          <a:off x="2999" y="577331"/>
          <a:ext cx="3009349" cy="3009349"/>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003865"/>
              </a:solidFill>
              <a:latin typeface="Humanst521 BT" panose="020B0602020204020204"/>
              <a:ea typeface="+mn-ea"/>
              <a:cs typeface="+mn-cs"/>
            </a:rPr>
            <a:t>Shows areas of opportunity</a:t>
          </a:r>
        </a:p>
      </dgm:t>
    </dgm:pt>
    <dgm:pt modelId="{904DF551-5081-47B3-A5C1-7AE4D1710300}" type="parTrans" cxnId="{363A0FAA-3F6E-47F5-BD5A-9A0F190D89F4}">
      <dgm:prSet/>
      <dgm:spPr/>
      <dgm:t>
        <a:bodyPr/>
        <a:lstStyle/>
        <a:p>
          <a:endParaRPr lang="en-US"/>
        </a:p>
      </dgm:t>
    </dgm:pt>
    <dgm:pt modelId="{FC1B9965-98FE-4F71-B221-FEF817229B82}" type="sibTrans" cxnId="{363A0FAA-3F6E-47F5-BD5A-9A0F190D89F4}">
      <dgm:prSet/>
      <dgm:spPr/>
      <dgm:t>
        <a:bodyPr/>
        <a:lstStyle/>
        <a:p>
          <a:endParaRPr lang="en-US"/>
        </a:p>
      </dgm:t>
    </dgm:pt>
    <dgm:pt modelId="{03651716-0E6E-4EFC-82B2-E3FF295EF18C}">
      <dgm:prSet phldrT="[Text]"/>
      <dgm:spPr>
        <a:xfrm>
          <a:off x="2410479" y="577331"/>
          <a:ext cx="3009349" cy="3009349"/>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003865"/>
              </a:solidFill>
              <a:latin typeface="Humanst521 BT" panose="020B0602020204020204"/>
              <a:ea typeface="+mn-ea"/>
              <a:cs typeface="+mn-cs"/>
            </a:rPr>
            <a:t>Guides the wellness team</a:t>
          </a:r>
        </a:p>
      </dgm:t>
    </dgm:pt>
    <dgm:pt modelId="{199DB352-261A-4CAD-AA40-1E36CD324314}" type="parTrans" cxnId="{DFE623B9-0272-4475-AAEB-E6A287615965}">
      <dgm:prSet/>
      <dgm:spPr/>
      <dgm:t>
        <a:bodyPr/>
        <a:lstStyle/>
        <a:p>
          <a:endParaRPr lang="en-US"/>
        </a:p>
      </dgm:t>
    </dgm:pt>
    <dgm:pt modelId="{3FA4FFD6-4E35-41E2-950E-954024B47C12}" type="sibTrans" cxnId="{DFE623B9-0272-4475-AAEB-E6A287615965}">
      <dgm:prSet/>
      <dgm:spPr/>
      <dgm:t>
        <a:bodyPr/>
        <a:lstStyle/>
        <a:p>
          <a:endParaRPr lang="en-US"/>
        </a:p>
      </dgm:t>
    </dgm:pt>
    <dgm:pt modelId="{8AE049FD-B626-40F1-B2EA-E8BAE6A71305}">
      <dgm:prSet phldrT="[Text]"/>
      <dgm:spPr>
        <a:xfrm>
          <a:off x="4817959" y="577331"/>
          <a:ext cx="3009349" cy="3009349"/>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003865"/>
              </a:solidFill>
              <a:latin typeface="Humanst521 BT" panose="020B0602020204020204"/>
              <a:ea typeface="+mn-ea"/>
              <a:cs typeface="+mn-cs"/>
            </a:rPr>
            <a:t>Shows progress </a:t>
          </a:r>
          <a:br>
            <a:rPr lang="en-US" dirty="0">
              <a:solidFill>
                <a:srgbClr val="003865"/>
              </a:solidFill>
              <a:latin typeface="Humanst521 BT" panose="020B0602020204020204"/>
              <a:ea typeface="+mn-ea"/>
              <a:cs typeface="+mn-cs"/>
            </a:rPr>
          </a:br>
          <a:r>
            <a:rPr lang="en-US" dirty="0">
              <a:solidFill>
                <a:srgbClr val="003865"/>
              </a:solidFill>
              <a:latin typeface="Humanst521 BT" panose="020B0602020204020204"/>
              <a:ea typeface="+mn-ea"/>
              <a:cs typeface="+mn-cs"/>
            </a:rPr>
            <a:t>over time</a:t>
          </a:r>
        </a:p>
      </dgm:t>
    </dgm:pt>
    <dgm:pt modelId="{46807C41-0097-45EB-BC22-072F50443EDF}" type="parTrans" cxnId="{CF8E699F-955C-4A21-AA8D-FF4873330BAE}">
      <dgm:prSet/>
      <dgm:spPr/>
      <dgm:t>
        <a:bodyPr/>
        <a:lstStyle/>
        <a:p>
          <a:endParaRPr lang="en-US"/>
        </a:p>
      </dgm:t>
    </dgm:pt>
    <dgm:pt modelId="{32963490-B5C3-4E66-BAB8-E788A6E12A4D}" type="sibTrans" cxnId="{CF8E699F-955C-4A21-AA8D-FF4873330BAE}">
      <dgm:prSet/>
      <dgm:spPr/>
      <dgm:t>
        <a:bodyPr/>
        <a:lstStyle/>
        <a:p>
          <a:endParaRPr lang="en-US"/>
        </a:p>
      </dgm:t>
    </dgm:pt>
    <dgm:pt modelId="{623346D7-DA80-4CF3-841C-2AF7EB0F2D0F}">
      <dgm:prSet phldrT="[Text]"/>
      <dgm:spPr>
        <a:xfrm>
          <a:off x="7225438" y="577331"/>
          <a:ext cx="3009349" cy="3009349"/>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dirty="0">
              <a:solidFill>
                <a:srgbClr val="003865"/>
              </a:solidFill>
              <a:latin typeface="Humanst521 BT" panose="020B0602020204020204"/>
              <a:ea typeface="+mn-ea"/>
              <a:cs typeface="+mn-cs"/>
            </a:rPr>
            <a:t>Used to show leadership the state of the organization</a:t>
          </a:r>
        </a:p>
      </dgm:t>
    </dgm:pt>
    <dgm:pt modelId="{782EC91E-F825-4E86-8B53-4927F64FAEBF}" type="parTrans" cxnId="{E4247B5F-A75D-4168-B071-77D06E1DEE0D}">
      <dgm:prSet/>
      <dgm:spPr/>
      <dgm:t>
        <a:bodyPr/>
        <a:lstStyle/>
        <a:p>
          <a:endParaRPr lang="en-US"/>
        </a:p>
      </dgm:t>
    </dgm:pt>
    <dgm:pt modelId="{F794E8CC-DEE7-47E4-B2C2-E2C3A2CA3948}" type="sibTrans" cxnId="{E4247B5F-A75D-4168-B071-77D06E1DEE0D}">
      <dgm:prSet/>
      <dgm:spPr/>
      <dgm:t>
        <a:bodyPr/>
        <a:lstStyle/>
        <a:p>
          <a:endParaRPr lang="en-US"/>
        </a:p>
      </dgm:t>
    </dgm:pt>
    <dgm:pt modelId="{5E0C42CC-3B24-4D86-8AD4-139C0173FE3D}" type="pres">
      <dgm:prSet presAssocID="{3692D844-13D4-4733-AC23-7F60E0C80A30}" presName="Name0" presStyleCnt="0">
        <dgm:presLayoutVars>
          <dgm:dir/>
          <dgm:resizeHandles val="exact"/>
        </dgm:presLayoutVars>
      </dgm:prSet>
      <dgm:spPr/>
    </dgm:pt>
    <dgm:pt modelId="{F51811D9-0124-42AF-BA0A-B5A183E1EB43}" type="pres">
      <dgm:prSet presAssocID="{9011AA27-2152-44BF-8DB2-73A2EE357457}" presName="Name5" presStyleLbl="vennNode1" presStyleIdx="0" presStyleCnt="4">
        <dgm:presLayoutVars>
          <dgm:bulletEnabled val="1"/>
        </dgm:presLayoutVars>
      </dgm:prSet>
      <dgm:spPr/>
    </dgm:pt>
    <dgm:pt modelId="{ADFB3904-6B13-45A9-80C5-723852501C32}" type="pres">
      <dgm:prSet presAssocID="{FC1B9965-98FE-4F71-B221-FEF817229B82}" presName="space" presStyleCnt="0"/>
      <dgm:spPr/>
    </dgm:pt>
    <dgm:pt modelId="{CA0A940A-204C-4E3A-9F0A-C14CC05894F1}" type="pres">
      <dgm:prSet presAssocID="{03651716-0E6E-4EFC-82B2-E3FF295EF18C}" presName="Name5" presStyleLbl="vennNode1" presStyleIdx="1" presStyleCnt="4">
        <dgm:presLayoutVars>
          <dgm:bulletEnabled val="1"/>
        </dgm:presLayoutVars>
      </dgm:prSet>
      <dgm:spPr/>
    </dgm:pt>
    <dgm:pt modelId="{FD64C474-AF06-4BC6-982B-644B66477018}" type="pres">
      <dgm:prSet presAssocID="{3FA4FFD6-4E35-41E2-950E-954024B47C12}" presName="space" presStyleCnt="0"/>
      <dgm:spPr/>
    </dgm:pt>
    <dgm:pt modelId="{5DA60D36-D80F-44ED-9591-2C33085FF1C8}" type="pres">
      <dgm:prSet presAssocID="{8AE049FD-B626-40F1-B2EA-E8BAE6A71305}" presName="Name5" presStyleLbl="vennNode1" presStyleIdx="2" presStyleCnt="4">
        <dgm:presLayoutVars>
          <dgm:bulletEnabled val="1"/>
        </dgm:presLayoutVars>
      </dgm:prSet>
      <dgm:spPr/>
    </dgm:pt>
    <dgm:pt modelId="{E4EB489D-CBA3-4E25-9675-947DD5C241F1}" type="pres">
      <dgm:prSet presAssocID="{32963490-B5C3-4E66-BAB8-E788A6E12A4D}" presName="space" presStyleCnt="0"/>
      <dgm:spPr/>
    </dgm:pt>
    <dgm:pt modelId="{F3531095-5110-46E8-A227-237731304932}" type="pres">
      <dgm:prSet presAssocID="{623346D7-DA80-4CF3-841C-2AF7EB0F2D0F}" presName="Name5" presStyleLbl="vennNode1" presStyleIdx="3" presStyleCnt="4">
        <dgm:presLayoutVars>
          <dgm:bulletEnabled val="1"/>
        </dgm:presLayoutVars>
      </dgm:prSet>
      <dgm:spPr/>
    </dgm:pt>
  </dgm:ptLst>
  <dgm:cxnLst>
    <dgm:cxn modelId="{E4247B5F-A75D-4168-B071-77D06E1DEE0D}" srcId="{3692D844-13D4-4733-AC23-7F60E0C80A30}" destId="{623346D7-DA80-4CF3-841C-2AF7EB0F2D0F}" srcOrd="3" destOrd="0" parTransId="{782EC91E-F825-4E86-8B53-4927F64FAEBF}" sibTransId="{F794E8CC-DEE7-47E4-B2C2-E2C3A2CA3948}"/>
    <dgm:cxn modelId="{CF8E699F-955C-4A21-AA8D-FF4873330BAE}" srcId="{3692D844-13D4-4733-AC23-7F60E0C80A30}" destId="{8AE049FD-B626-40F1-B2EA-E8BAE6A71305}" srcOrd="2" destOrd="0" parTransId="{46807C41-0097-45EB-BC22-072F50443EDF}" sibTransId="{32963490-B5C3-4E66-BAB8-E788A6E12A4D}"/>
    <dgm:cxn modelId="{3D0822A7-DC09-421B-9882-A29E48D1441C}" type="presOf" srcId="{9011AA27-2152-44BF-8DB2-73A2EE357457}" destId="{F51811D9-0124-42AF-BA0A-B5A183E1EB43}" srcOrd="0" destOrd="0" presId="urn:microsoft.com/office/officeart/2005/8/layout/venn3"/>
    <dgm:cxn modelId="{363A0FAA-3F6E-47F5-BD5A-9A0F190D89F4}" srcId="{3692D844-13D4-4733-AC23-7F60E0C80A30}" destId="{9011AA27-2152-44BF-8DB2-73A2EE357457}" srcOrd="0" destOrd="0" parTransId="{904DF551-5081-47B3-A5C1-7AE4D1710300}" sibTransId="{FC1B9965-98FE-4F71-B221-FEF817229B82}"/>
    <dgm:cxn modelId="{DFE623B9-0272-4475-AAEB-E6A287615965}" srcId="{3692D844-13D4-4733-AC23-7F60E0C80A30}" destId="{03651716-0E6E-4EFC-82B2-E3FF295EF18C}" srcOrd="1" destOrd="0" parTransId="{199DB352-261A-4CAD-AA40-1E36CD324314}" sibTransId="{3FA4FFD6-4E35-41E2-950E-954024B47C12}"/>
    <dgm:cxn modelId="{C15DE6C9-498E-43E4-8B82-4D14CE43B964}" type="presOf" srcId="{623346D7-DA80-4CF3-841C-2AF7EB0F2D0F}" destId="{F3531095-5110-46E8-A227-237731304932}" srcOrd="0" destOrd="0" presId="urn:microsoft.com/office/officeart/2005/8/layout/venn3"/>
    <dgm:cxn modelId="{29A7F5CF-1C51-47DE-B8A2-457C6817FCF9}" type="presOf" srcId="{3692D844-13D4-4733-AC23-7F60E0C80A30}" destId="{5E0C42CC-3B24-4D86-8AD4-139C0173FE3D}" srcOrd="0" destOrd="0" presId="urn:microsoft.com/office/officeart/2005/8/layout/venn3"/>
    <dgm:cxn modelId="{C37219F6-6890-4979-A997-74338EBC2060}" type="presOf" srcId="{03651716-0E6E-4EFC-82B2-E3FF295EF18C}" destId="{CA0A940A-204C-4E3A-9F0A-C14CC05894F1}" srcOrd="0" destOrd="0" presId="urn:microsoft.com/office/officeart/2005/8/layout/venn3"/>
    <dgm:cxn modelId="{D125EDFA-CD82-41AB-ADB2-BA381BF9FE38}" type="presOf" srcId="{8AE049FD-B626-40F1-B2EA-E8BAE6A71305}" destId="{5DA60D36-D80F-44ED-9591-2C33085FF1C8}" srcOrd="0" destOrd="0" presId="urn:microsoft.com/office/officeart/2005/8/layout/venn3"/>
    <dgm:cxn modelId="{6C1F74C8-B90F-4EBE-BFCA-3A853A83CE9E}" type="presParOf" srcId="{5E0C42CC-3B24-4D86-8AD4-139C0173FE3D}" destId="{F51811D9-0124-42AF-BA0A-B5A183E1EB43}" srcOrd="0" destOrd="0" presId="urn:microsoft.com/office/officeart/2005/8/layout/venn3"/>
    <dgm:cxn modelId="{5EF733A0-B39D-4893-94D2-827E33A62F1B}" type="presParOf" srcId="{5E0C42CC-3B24-4D86-8AD4-139C0173FE3D}" destId="{ADFB3904-6B13-45A9-80C5-723852501C32}" srcOrd="1" destOrd="0" presId="urn:microsoft.com/office/officeart/2005/8/layout/venn3"/>
    <dgm:cxn modelId="{C1FFE5A5-DAA6-4D8A-A693-59DD769AF062}" type="presParOf" srcId="{5E0C42CC-3B24-4D86-8AD4-139C0173FE3D}" destId="{CA0A940A-204C-4E3A-9F0A-C14CC05894F1}" srcOrd="2" destOrd="0" presId="urn:microsoft.com/office/officeart/2005/8/layout/venn3"/>
    <dgm:cxn modelId="{610A2A84-C916-4B27-80C6-51337ECA1D01}" type="presParOf" srcId="{5E0C42CC-3B24-4D86-8AD4-139C0173FE3D}" destId="{FD64C474-AF06-4BC6-982B-644B66477018}" srcOrd="3" destOrd="0" presId="urn:microsoft.com/office/officeart/2005/8/layout/venn3"/>
    <dgm:cxn modelId="{43AACBDF-05E2-4C47-A261-9F8E01D03978}" type="presParOf" srcId="{5E0C42CC-3B24-4D86-8AD4-139C0173FE3D}" destId="{5DA60D36-D80F-44ED-9591-2C33085FF1C8}" srcOrd="4" destOrd="0" presId="urn:microsoft.com/office/officeart/2005/8/layout/venn3"/>
    <dgm:cxn modelId="{B1AE66C6-99D5-4E30-9B89-8AEC79F28B4C}" type="presParOf" srcId="{5E0C42CC-3B24-4D86-8AD4-139C0173FE3D}" destId="{E4EB489D-CBA3-4E25-9675-947DD5C241F1}" srcOrd="5" destOrd="0" presId="urn:microsoft.com/office/officeart/2005/8/layout/venn3"/>
    <dgm:cxn modelId="{44CE1F5A-AF81-4DDF-ACAD-97AAF724ADB1}" type="presParOf" srcId="{5E0C42CC-3B24-4D86-8AD4-139C0173FE3D}" destId="{F3531095-5110-46E8-A227-23773130493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46451-4F94-488D-A664-9E3539A8C6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F2F28D-992A-4923-91F6-4D3847B60282}">
      <dgm:prSet phldrT="[Text]" custT="1"/>
      <dgm:spPr>
        <a:xfrm>
          <a:off x="821" y="1805"/>
          <a:ext cx="3842762" cy="1456475"/>
        </a:xfrm>
        <a:prstGeom prst="round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Log on to http://www.cdc.gov/healthscorecard</a:t>
          </a:r>
        </a:p>
      </dgm:t>
    </dgm:pt>
    <dgm:pt modelId="{EC507602-F7B4-4544-A655-9B227824220B}" type="parTrans" cxnId="{D02A7130-37B1-426F-845E-BFCAE70A20EA}">
      <dgm:prSet/>
      <dgm:spPr/>
      <dgm:t>
        <a:bodyPr/>
        <a:lstStyle/>
        <a:p>
          <a:endParaRPr lang="en-US"/>
        </a:p>
      </dgm:t>
    </dgm:pt>
    <dgm:pt modelId="{67234F7C-807A-434A-BB15-E28BC61C31FB}" type="sibTrans" cxnId="{D02A7130-37B1-426F-845E-BFCAE70A20EA}">
      <dgm:prSet/>
      <dgm:spPr/>
      <dgm:t>
        <a:bodyPr/>
        <a:lstStyle/>
        <a:p>
          <a:endParaRPr lang="en-US"/>
        </a:p>
      </dgm:t>
    </dgm:pt>
    <dgm:pt modelId="{DA0DC83C-FEA4-4D08-A035-8A85A50A1598}">
      <dgm:prSet phldrT="[Text]" custT="1"/>
      <dgm:spPr>
        <a:xfrm rot="5400000">
          <a:off x="6460076" y="-2469039"/>
          <a:ext cx="1165180" cy="6398166"/>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Select the “New User” button</a:t>
          </a:r>
        </a:p>
      </dgm:t>
    </dgm:pt>
    <dgm:pt modelId="{0C0B8423-9428-467B-971D-7B48F14DD96D}" type="parTrans" cxnId="{C3E56F08-E144-4164-AF06-4D09205FD9D7}">
      <dgm:prSet/>
      <dgm:spPr/>
      <dgm:t>
        <a:bodyPr/>
        <a:lstStyle/>
        <a:p>
          <a:endParaRPr lang="en-US"/>
        </a:p>
      </dgm:t>
    </dgm:pt>
    <dgm:pt modelId="{95B4DE49-A571-448B-AA83-F9486E151560}" type="sibTrans" cxnId="{C3E56F08-E144-4164-AF06-4D09205FD9D7}">
      <dgm:prSet/>
      <dgm:spPr/>
      <dgm:t>
        <a:bodyPr/>
        <a:lstStyle/>
        <a:p>
          <a:endParaRPr lang="en-US"/>
        </a:p>
      </dgm:t>
    </dgm:pt>
    <dgm:pt modelId="{117AF96B-3941-4A7F-88DD-14C6A20154B7}">
      <dgm:prSet phldrT="[Text]" custT="1"/>
      <dgm:spPr>
        <a:xfrm>
          <a:off x="821" y="1531104"/>
          <a:ext cx="3814504" cy="1725690"/>
        </a:xfrm>
        <a:prstGeom prst="round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Answer “Yes” to register a new employer</a:t>
          </a:r>
        </a:p>
        <a:p>
          <a:pPr>
            <a:buNone/>
          </a:pPr>
          <a:r>
            <a:rPr lang="en-US" sz="1800" b="1" i="1" dirty="0">
              <a:solidFill>
                <a:srgbClr val="FFFFFF"/>
              </a:solidFill>
              <a:latin typeface="Calibri"/>
              <a:ea typeface="+mn-ea"/>
              <a:cs typeface="+mn-cs"/>
            </a:rPr>
            <a:t>When listing your employer name add SHIP at the end. For example, “ABC Company SHIP”</a:t>
          </a:r>
        </a:p>
      </dgm:t>
    </dgm:pt>
    <dgm:pt modelId="{E68927FD-1534-49C4-978B-C4D9284ED9EE}" type="parTrans" cxnId="{E663662C-DD0B-4427-AFA1-9B5834D72B0B}">
      <dgm:prSet/>
      <dgm:spPr/>
      <dgm:t>
        <a:bodyPr/>
        <a:lstStyle/>
        <a:p>
          <a:endParaRPr lang="en-US"/>
        </a:p>
      </dgm:t>
    </dgm:pt>
    <dgm:pt modelId="{54E74657-0C6A-4B8E-8B59-2DCC5B7E8707}" type="sibTrans" cxnId="{E663662C-DD0B-4427-AFA1-9B5834D72B0B}">
      <dgm:prSet/>
      <dgm:spPr/>
      <dgm:t>
        <a:bodyPr/>
        <a:lstStyle/>
        <a:p>
          <a:endParaRPr lang="en-US"/>
        </a:p>
      </dgm:t>
    </dgm:pt>
    <dgm:pt modelId="{97757BEA-4398-4C4C-A4D4-C80D23421126}">
      <dgm:prSet phldrT="[Text]" custT="1"/>
      <dgm:spPr>
        <a:xfrm rot="5400000">
          <a:off x="6209778" y="-821144"/>
          <a:ext cx="1641284"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Complete the employer profile </a:t>
          </a:r>
        </a:p>
      </dgm:t>
    </dgm:pt>
    <dgm:pt modelId="{1183AA0D-F1A7-486D-BBDE-EB5BB795A73A}" type="parTrans" cxnId="{8A912D08-C9AD-4114-ADF4-87B7C94EEFEC}">
      <dgm:prSet/>
      <dgm:spPr/>
      <dgm:t>
        <a:bodyPr/>
        <a:lstStyle/>
        <a:p>
          <a:endParaRPr lang="en-US"/>
        </a:p>
      </dgm:t>
    </dgm:pt>
    <dgm:pt modelId="{93DFDCDD-ACF3-4420-8C50-C02EDB3253EB}" type="sibTrans" cxnId="{8A912D08-C9AD-4114-ADF4-87B7C94EEFEC}">
      <dgm:prSet/>
      <dgm:spPr/>
      <dgm:t>
        <a:bodyPr/>
        <a:lstStyle/>
        <a:p>
          <a:endParaRPr lang="en-US"/>
        </a:p>
      </dgm:t>
    </dgm:pt>
    <dgm:pt modelId="{DBE56943-73BF-4A40-A4CC-4A361213B4DE}">
      <dgm:prSet phldrT="[Text]" custT="1"/>
      <dgm:spPr>
        <a:xfrm>
          <a:off x="821" y="3329618"/>
          <a:ext cx="3815481" cy="1456475"/>
        </a:xfrm>
        <a:prstGeom prst="round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Add your worksite</a:t>
          </a:r>
        </a:p>
      </dgm:t>
    </dgm:pt>
    <dgm:pt modelId="{20B99C38-F24C-4BDC-AA5F-16C5557F5510}" type="parTrans" cxnId="{EBC20B72-49DD-4337-8200-92553C5DA3F5}">
      <dgm:prSet/>
      <dgm:spPr/>
      <dgm:t>
        <a:bodyPr/>
        <a:lstStyle/>
        <a:p>
          <a:endParaRPr lang="en-US"/>
        </a:p>
      </dgm:t>
    </dgm:pt>
    <dgm:pt modelId="{1CE6DFD1-4BBC-4C7D-8404-FE9CAD3672F3}" type="sibTrans" cxnId="{EBC20B72-49DD-4337-8200-92553C5DA3F5}">
      <dgm:prSet/>
      <dgm:spPr/>
      <dgm:t>
        <a:bodyPr/>
        <a:lstStyle/>
        <a:p>
          <a:endParaRPr lang="en-US"/>
        </a:p>
      </dgm:t>
    </dgm:pt>
    <dgm:pt modelId="{404E8766-FBAE-4476-9055-6842E52C98FA}">
      <dgm:prSet phldrT="[Text]" custT="1"/>
      <dgm:spPr>
        <a:xfrm rot="5400000">
          <a:off x="6448806" y="842762"/>
          <a:ext cx="1165180"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solidFill>
              <a:latin typeface="Calibri"/>
              <a:ea typeface="+mn-ea"/>
              <a:cs typeface="+mn-cs"/>
            </a:rPr>
            <a:t>Select the “Register a New Worksite” button to add </a:t>
          </a:r>
          <a:r>
            <a:rPr lang="en-US" sz="1400" dirty="0">
              <a:solidFill>
                <a:srgbClr val="003865">
                  <a:hueOff val="0"/>
                  <a:satOff val="0"/>
                  <a:lumOff val="0"/>
                  <a:alphaOff val="0"/>
                </a:srgbClr>
              </a:solidFill>
              <a:latin typeface="Calibri"/>
              <a:ea typeface="+mn-ea"/>
              <a:cs typeface="+mn-cs"/>
            </a:rPr>
            <a:t>your worksite to your account </a:t>
          </a:r>
          <a:r>
            <a:rPr lang="en-US" sz="1400" dirty="0">
              <a:solidFill>
                <a:srgbClr val="003865"/>
              </a:solidFill>
              <a:latin typeface="Calibri"/>
              <a:ea typeface="+mn-ea"/>
              <a:cs typeface="+mn-cs"/>
            </a:rPr>
            <a:t>from the employer dashboard </a:t>
          </a:r>
          <a:r>
            <a:rPr lang="en-US" sz="1400" dirty="0">
              <a:solidFill>
                <a:srgbClr val="003865">
                  <a:hueOff val="0"/>
                  <a:satOff val="0"/>
                  <a:lumOff val="0"/>
                  <a:alphaOff val="0"/>
                </a:srgbClr>
              </a:solidFill>
              <a:latin typeface="Calibri"/>
              <a:ea typeface="+mn-ea"/>
              <a:cs typeface="+mn-cs"/>
            </a:rPr>
            <a:t>(You must do this step before you are able to fill out the scorecard)</a:t>
          </a:r>
          <a:r>
            <a:rPr lang="en-US" sz="2200" dirty="0">
              <a:solidFill>
                <a:srgbClr val="003865">
                  <a:hueOff val="0"/>
                  <a:satOff val="0"/>
                  <a:lumOff val="0"/>
                  <a:alphaOff val="0"/>
                </a:srgbClr>
              </a:solidFill>
              <a:latin typeface="Calibri"/>
              <a:ea typeface="+mn-ea"/>
              <a:cs typeface="+mn-cs"/>
            </a:rPr>
            <a:t>						</a:t>
          </a:r>
        </a:p>
      </dgm:t>
      <dgm:extLst>
        <a:ext uri="{E40237B7-FDA0-4F09-8148-C483321AD2D9}">
          <dgm14:cNvPr xmlns:dgm14="http://schemas.microsoft.com/office/drawing/2010/diagram" id="0" name="" descr="Step by step directions for creating a scorecard account."/>
        </a:ext>
      </dgm:extLst>
    </dgm:pt>
    <dgm:pt modelId="{E8D7EB22-FD00-4B29-B799-EA52A75CF59A}" type="parTrans" cxnId="{6B5E1914-9843-47BE-870D-FB72147B00B9}">
      <dgm:prSet/>
      <dgm:spPr/>
      <dgm:t>
        <a:bodyPr/>
        <a:lstStyle/>
        <a:p>
          <a:endParaRPr lang="en-US"/>
        </a:p>
      </dgm:t>
    </dgm:pt>
    <dgm:pt modelId="{1C1AB6BE-F421-4844-95C5-D95FBBCEFFD9}" type="sibTrans" cxnId="{6B5E1914-9843-47BE-870D-FB72147B00B9}">
      <dgm:prSet/>
      <dgm:spPr/>
      <dgm:t>
        <a:bodyPr/>
        <a:lstStyle/>
        <a:p>
          <a:endParaRPr lang="en-US"/>
        </a:p>
      </dgm:t>
    </dgm:pt>
    <dgm:pt modelId="{F2276671-2135-44EC-9037-E787E7BF5FD1}">
      <dgm:prSet phldrT="[Text]" custT="1"/>
      <dgm:spPr>
        <a:xfrm rot="5400000">
          <a:off x="6460076" y="-2469039"/>
          <a:ext cx="1165180" cy="6398166"/>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Select the “Get Started” button</a:t>
          </a:r>
        </a:p>
      </dgm:t>
    </dgm:pt>
    <dgm:pt modelId="{926BD0A8-80DC-4156-9BBE-DCC936906EE6}" type="parTrans" cxnId="{0268107F-458B-4AE0-A19F-C49213D25F2E}">
      <dgm:prSet/>
      <dgm:spPr/>
      <dgm:t>
        <a:bodyPr/>
        <a:lstStyle/>
        <a:p>
          <a:endParaRPr lang="en-US"/>
        </a:p>
      </dgm:t>
    </dgm:pt>
    <dgm:pt modelId="{F3D5C8B5-A0A3-48E2-B031-86A3F7850107}" type="sibTrans" cxnId="{0268107F-458B-4AE0-A19F-C49213D25F2E}">
      <dgm:prSet/>
      <dgm:spPr/>
      <dgm:t>
        <a:bodyPr/>
        <a:lstStyle/>
        <a:p>
          <a:endParaRPr lang="en-US"/>
        </a:p>
      </dgm:t>
    </dgm:pt>
    <dgm:pt modelId="{22DE87D4-26A8-4904-9AD7-07AD7571A4B3}">
      <dgm:prSet phldrT="[Text]" custT="1"/>
      <dgm:spPr>
        <a:xfrm rot="5400000">
          <a:off x="6460076" y="-2469039"/>
          <a:ext cx="1165180" cy="6398166"/>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Select “No I do not have an employer ID” button and press “continue”</a:t>
          </a:r>
        </a:p>
      </dgm:t>
    </dgm:pt>
    <dgm:pt modelId="{6B2EE62C-2A16-408B-BFDF-56BCD2F49E8C}" type="parTrans" cxnId="{A879BDA1-CBDE-47D1-B35E-8C827A0E226E}">
      <dgm:prSet/>
      <dgm:spPr/>
      <dgm:t>
        <a:bodyPr/>
        <a:lstStyle/>
        <a:p>
          <a:endParaRPr lang="en-US"/>
        </a:p>
      </dgm:t>
    </dgm:pt>
    <dgm:pt modelId="{D0570789-99DC-4CDD-BDAE-9FD26905518A}" type="sibTrans" cxnId="{A879BDA1-CBDE-47D1-B35E-8C827A0E226E}">
      <dgm:prSet/>
      <dgm:spPr/>
      <dgm:t>
        <a:bodyPr/>
        <a:lstStyle/>
        <a:p>
          <a:endParaRPr lang="en-US"/>
        </a:p>
      </dgm:t>
    </dgm:pt>
    <dgm:pt modelId="{36F48E42-75E3-4129-A0F5-51CDDDF09D0B}">
      <dgm:prSet phldrT="[Text]"/>
      <dgm:spPr>
        <a:xfrm rot="5400000">
          <a:off x="6209778" y="-821144"/>
          <a:ext cx="1641284"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endParaRPr lang="en-US" sz="1100" dirty="0">
            <a:solidFill>
              <a:srgbClr val="003865">
                <a:hueOff val="0"/>
                <a:satOff val="0"/>
                <a:lumOff val="0"/>
                <a:alphaOff val="0"/>
              </a:srgbClr>
            </a:solidFill>
            <a:latin typeface="Calibri"/>
            <a:ea typeface="+mn-ea"/>
            <a:cs typeface="+mn-cs"/>
          </a:endParaRPr>
        </a:p>
      </dgm:t>
    </dgm:pt>
    <dgm:pt modelId="{6B61BE37-1755-4F0B-BA8E-7EA533BFEA1C}" type="parTrans" cxnId="{D15C604C-9658-4564-8DCC-1E99E317EEC0}">
      <dgm:prSet/>
      <dgm:spPr/>
      <dgm:t>
        <a:bodyPr/>
        <a:lstStyle/>
        <a:p>
          <a:endParaRPr lang="en-US"/>
        </a:p>
      </dgm:t>
    </dgm:pt>
    <dgm:pt modelId="{0887AA4E-EFC0-4A69-BC15-614DCF7D065A}" type="sibTrans" cxnId="{D15C604C-9658-4564-8DCC-1E99E317EEC0}">
      <dgm:prSet/>
      <dgm:spPr/>
      <dgm:t>
        <a:bodyPr/>
        <a:lstStyle/>
        <a:p>
          <a:endParaRPr lang="en-US"/>
        </a:p>
      </dgm:t>
    </dgm:pt>
    <dgm:pt modelId="{D69B7BC6-461E-4219-B1CE-CC24E8A5A213}">
      <dgm:prSet phldrT="[Text]" custT="1"/>
      <dgm:spPr>
        <a:xfrm rot="5400000">
          <a:off x="6209778" y="-821144"/>
          <a:ext cx="1641284"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Add your local public health representative as an account administrator</a:t>
          </a:r>
        </a:p>
      </dgm:t>
    </dgm:pt>
    <dgm:pt modelId="{E009C962-0398-45EF-9D9B-F64DB8A4A15A}" type="parTrans" cxnId="{7397A056-E74D-4F35-B2CD-2171012F23DF}">
      <dgm:prSet/>
      <dgm:spPr/>
      <dgm:t>
        <a:bodyPr/>
        <a:lstStyle/>
        <a:p>
          <a:endParaRPr lang="en-US"/>
        </a:p>
      </dgm:t>
    </dgm:pt>
    <dgm:pt modelId="{C214B4FE-6E95-4886-AC99-C246566CA1CE}" type="sibTrans" cxnId="{7397A056-E74D-4F35-B2CD-2171012F23DF}">
      <dgm:prSet/>
      <dgm:spPr/>
      <dgm:t>
        <a:bodyPr/>
        <a:lstStyle/>
        <a:p>
          <a:endParaRPr lang="en-US"/>
        </a:p>
      </dgm:t>
    </dgm:pt>
    <dgm:pt modelId="{07F5EF8D-E31A-4791-941C-A681B2BCB659}">
      <dgm:prSet phldrT="[Text]" custT="1"/>
      <dgm:spPr>
        <a:xfrm rot="5400000">
          <a:off x="6209778" y="-821144"/>
          <a:ext cx="1641284"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Add an employer </a:t>
          </a:r>
          <a:r>
            <a:rPr lang="en-US" sz="1400" dirty="0">
              <a:solidFill>
                <a:srgbClr val="003865"/>
              </a:solidFill>
              <a:latin typeface="Calibri"/>
              <a:ea typeface="+mn-ea"/>
              <a:cs typeface="+mn-cs"/>
            </a:rPr>
            <a:t>administrator(s) </a:t>
          </a:r>
          <a:r>
            <a:rPr lang="en-US" sz="1400" dirty="0">
              <a:solidFill>
                <a:srgbClr val="003865">
                  <a:hueOff val="0"/>
                  <a:satOff val="0"/>
                  <a:lumOff val="0"/>
                  <a:alphaOff val="0"/>
                </a:srgbClr>
              </a:solidFill>
              <a:latin typeface="Calibri"/>
              <a:ea typeface="+mn-ea"/>
              <a:cs typeface="+mn-cs"/>
            </a:rPr>
            <a:t>from your workplace</a:t>
          </a:r>
        </a:p>
      </dgm:t>
    </dgm:pt>
    <dgm:pt modelId="{E8AADF16-D2A2-4737-A148-8696DFC45FCA}" type="parTrans" cxnId="{D921875C-4497-4CCD-842C-20271726B430}">
      <dgm:prSet/>
      <dgm:spPr/>
      <dgm:t>
        <a:bodyPr/>
        <a:lstStyle/>
        <a:p>
          <a:endParaRPr lang="en-US"/>
        </a:p>
      </dgm:t>
    </dgm:pt>
    <dgm:pt modelId="{6FF09092-0F78-463D-ABD8-EF82939C4C6C}" type="sibTrans" cxnId="{D921875C-4497-4CCD-842C-20271726B430}">
      <dgm:prSet/>
      <dgm:spPr/>
      <dgm:t>
        <a:bodyPr/>
        <a:lstStyle/>
        <a:p>
          <a:endParaRPr lang="en-US"/>
        </a:p>
      </dgm:t>
    </dgm:pt>
    <dgm:pt modelId="{AD627FC3-2B6D-4349-9DEC-D0F161BE7BA2}">
      <dgm:prSet phldrT="[Text]" custT="1"/>
      <dgm:spPr>
        <a:xfrm rot="5400000">
          <a:off x="6209778" y="-821144"/>
          <a:ext cx="1641284"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hueOff val="0"/>
                  <a:satOff val="0"/>
                  <a:lumOff val="0"/>
                  <a:alphaOff val="0"/>
                </a:srgbClr>
              </a:solidFill>
              <a:latin typeface="Calibri"/>
              <a:ea typeface="+mn-ea"/>
              <a:cs typeface="+mn-cs"/>
            </a:rPr>
            <a:t>After you register select the “Register Employer” button. A pop up window will confirm the account has been set up. The account log in will be displayed on this window and an auto generated e-mail will be sent to the account administrators </a:t>
          </a:r>
          <a:r>
            <a:rPr lang="en-US" sz="1400" dirty="0">
              <a:solidFill>
                <a:srgbClr val="003865"/>
              </a:solidFill>
              <a:latin typeface="Calibri"/>
              <a:ea typeface="+mn-ea"/>
              <a:cs typeface="+mn-cs"/>
            </a:rPr>
            <a:t>with your log in credentials</a:t>
          </a:r>
          <a:r>
            <a:rPr lang="en-US" sz="1400" dirty="0">
              <a:solidFill>
                <a:srgbClr val="003865">
                  <a:hueOff val="0"/>
                  <a:satOff val="0"/>
                  <a:lumOff val="0"/>
                  <a:alphaOff val="0"/>
                </a:srgbClr>
              </a:solidFill>
              <a:latin typeface="Calibri"/>
              <a:ea typeface="+mn-ea"/>
              <a:cs typeface="+mn-cs"/>
            </a:rPr>
            <a:t>.</a:t>
          </a:r>
        </a:p>
      </dgm:t>
    </dgm:pt>
    <dgm:pt modelId="{A800F788-3CB4-458C-98B1-C18CA2889FB5}" type="parTrans" cxnId="{F5691FCC-4208-4F7E-990A-1DC8CCBD5B56}">
      <dgm:prSet/>
      <dgm:spPr/>
      <dgm:t>
        <a:bodyPr/>
        <a:lstStyle/>
        <a:p>
          <a:endParaRPr lang="en-US"/>
        </a:p>
      </dgm:t>
    </dgm:pt>
    <dgm:pt modelId="{62A6C85E-5CEB-4D1A-B79D-BA7BF9AAC080}" type="sibTrans" cxnId="{F5691FCC-4208-4F7E-990A-1DC8CCBD5B56}">
      <dgm:prSet/>
      <dgm:spPr/>
      <dgm:t>
        <a:bodyPr/>
        <a:lstStyle/>
        <a:p>
          <a:endParaRPr lang="en-US"/>
        </a:p>
      </dgm:t>
    </dgm:pt>
    <dgm:pt modelId="{EF2412CA-3788-445C-814A-DDCE0CEB0B1F}">
      <dgm:prSet phldrT="[Text]" custT="1"/>
      <dgm:spPr>
        <a:xfrm rot="5400000">
          <a:off x="6460076" y="-2469039"/>
          <a:ext cx="1165180" cy="6398166"/>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r>
            <a:rPr lang="en-US" sz="1400" dirty="0">
              <a:solidFill>
                <a:srgbClr val="003865"/>
              </a:solidFill>
              <a:latin typeface="Calibri"/>
              <a:ea typeface="+mn-ea"/>
              <a:cs typeface="+mn-cs"/>
            </a:rPr>
            <a:t>Select the “Worksite Health ScoreCard” link in the black box</a:t>
          </a:r>
        </a:p>
      </dgm:t>
      <dgm:extLst>
        <a:ext uri="{E40237B7-FDA0-4F09-8148-C483321AD2D9}">
          <dgm14:cNvPr xmlns:dgm14="http://schemas.microsoft.com/office/drawing/2010/diagram" id="0" name="" descr="Step by step directions on how to create your ScoreCard Account." title="Steps for Creating Your Scorecard Account"/>
        </a:ext>
      </dgm:extLst>
    </dgm:pt>
    <dgm:pt modelId="{C40C4FE7-C5C1-4F26-8483-4B8AD9A136DE}" type="parTrans" cxnId="{132A45AD-68A1-4C1F-AF29-B4DD308698FE}">
      <dgm:prSet/>
      <dgm:spPr/>
      <dgm:t>
        <a:bodyPr/>
        <a:lstStyle/>
        <a:p>
          <a:endParaRPr lang="en-US"/>
        </a:p>
      </dgm:t>
    </dgm:pt>
    <dgm:pt modelId="{EAB2E412-4AC8-4A9F-A1C4-C277128AE75F}" type="sibTrans" cxnId="{132A45AD-68A1-4C1F-AF29-B4DD308698FE}">
      <dgm:prSet/>
      <dgm:spPr/>
      <dgm:t>
        <a:bodyPr/>
        <a:lstStyle/>
        <a:p>
          <a:endParaRPr lang="en-US"/>
        </a:p>
      </dgm:t>
    </dgm:pt>
    <dgm:pt modelId="{F8D34207-3422-4229-8268-4613AFCD1CA3}">
      <dgm:prSet phldrT="[Text]" custT="1"/>
      <dgm:spPr>
        <a:xfrm rot="5400000">
          <a:off x="6209778" y="-821144"/>
          <a:ext cx="1641284" cy="6430188"/>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gm:spPr>
      <dgm:t>
        <a:bodyPr/>
        <a:lstStyle/>
        <a:p>
          <a:pPr>
            <a:buChar char="•"/>
          </a:pPr>
          <a:endParaRPr lang="en-US" sz="1400" dirty="0">
            <a:solidFill>
              <a:srgbClr val="003865">
                <a:hueOff val="0"/>
                <a:satOff val="0"/>
                <a:lumOff val="0"/>
                <a:alphaOff val="0"/>
              </a:srgbClr>
            </a:solidFill>
            <a:latin typeface="Calibri"/>
            <a:ea typeface="+mn-ea"/>
            <a:cs typeface="+mn-cs"/>
          </a:endParaRPr>
        </a:p>
      </dgm:t>
      <dgm:extLst>
        <a:ext uri="{E40237B7-FDA0-4F09-8148-C483321AD2D9}">
          <dgm14:cNvPr xmlns:dgm14="http://schemas.microsoft.com/office/drawing/2010/diagram" id="0" name="" descr="Step by step directions for creating a Scorecard Account." title="Directions for Creating a Scorecard Account"/>
        </a:ext>
      </dgm:extLst>
    </dgm:pt>
    <dgm:pt modelId="{CA1B6F2C-EC02-4D21-BF51-88D998A8749D}" type="parTrans" cxnId="{E7EA6B05-9789-46D4-B781-DC5327FC8F9D}">
      <dgm:prSet/>
      <dgm:spPr/>
      <dgm:t>
        <a:bodyPr/>
        <a:lstStyle/>
        <a:p>
          <a:endParaRPr lang="en-US"/>
        </a:p>
      </dgm:t>
    </dgm:pt>
    <dgm:pt modelId="{7B7F2BA5-D755-4FC7-A318-6120A32D27A9}" type="sibTrans" cxnId="{E7EA6B05-9789-46D4-B781-DC5327FC8F9D}">
      <dgm:prSet/>
      <dgm:spPr/>
      <dgm:t>
        <a:bodyPr/>
        <a:lstStyle/>
        <a:p>
          <a:endParaRPr lang="en-US"/>
        </a:p>
      </dgm:t>
    </dgm:pt>
    <dgm:pt modelId="{7CB303DA-62FE-40EE-B948-906E701F9039}" type="pres">
      <dgm:prSet presAssocID="{EEC46451-4F94-488D-A664-9E3539A8C676}" presName="Name0" presStyleCnt="0">
        <dgm:presLayoutVars>
          <dgm:dir/>
          <dgm:animLvl val="lvl"/>
          <dgm:resizeHandles val="exact"/>
        </dgm:presLayoutVars>
      </dgm:prSet>
      <dgm:spPr/>
    </dgm:pt>
    <dgm:pt modelId="{EEF2693B-7FCC-4FD3-9CE7-6BB73F86C384}" type="pres">
      <dgm:prSet presAssocID="{7BF2F28D-992A-4923-91F6-4D3847B60282}" presName="linNode" presStyleCnt="0"/>
      <dgm:spPr/>
    </dgm:pt>
    <dgm:pt modelId="{03CBE9F8-BD58-4306-BA62-96FCE620139D}" type="pres">
      <dgm:prSet presAssocID="{7BF2F28D-992A-4923-91F6-4D3847B60282}" presName="parentText" presStyleLbl="node1" presStyleIdx="0" presStyleCnt="3" custScaleX="106774" custLinFactNeighborX="-2873" custLinFactNeighborY="-422">
        <dgm:presLayoutVars>
          <dgm:chMax val="1"/>
          <dgm:bulletEnabled val="1"/>
        </dgm:presLayoutVars>
      </dgm:prSet>
      <dgm:spPr/>
    </dgm:pt>
    <dgm:pt modelId="{C4B387E4-5254-43C6-98E0-AA4AC6326494}" type="pres">
      <dgm:prSet presAssocID="{7BF2F28D-992A-4923-91F6-4D3847B60282}" presName="descendantText" presStyleLbl="alignAccFollowNode1" presStyleIdx="0" presStyleCnt="3">
        <dgm:presLayoutVars>
          <dgm:bulletEnabled val="1"/>
        </dgm:presLayoutVars>
      </dgm:prSet>
      <dgm:spPr/>
    </dgm:pt>
    <dgm:pt modelId="{ABB09ED1-2B37-4F7F-B900-E9E753BB903A}" type="pres">
      <dgm:prSet presAssocID="{67234F7C-807A-434A-BB15-E28BC61C31FB}" presName="sp" presStyleCnt="0"/>
      <dgm:spPr/>
    </dgm:pt>
    <dgm:pt modelId="{DEC0C6F4-3A23-41CC-B084-104895EA5DE1}" type="pres">
      <dgm:prSet presAssocID="{117AF96B-3941-4A7F-88DD-14C6A20154B7}" presName="linNode" presStyleCnt="0"/>
      <dgm:spPr/>
    </dgm:pt>
    <dgm:pt modelId="{13E4D81D-B60A-4FCC-A13F-585E91DBBCDA}" type="pres">
      <dgm:prSet presAssocID="{117AF96B-3941-4A7F-88DD-14C6A20154B7}" presName="parentText" presStyleLbl="node1" presStyleIdx="1" presStyleCnt="3" custScaleX="105461" custScaleY="118484">
        <dgm:presLayoutVars>
          <dgm:chMax val="1"/>
          <dgm:bulletEnabled val="1"/>
        </dgm:presLayoutVars>
      </dgm:prSet>
      <dgm:spPr/>
    </dgm:pt>
    <dgm:pt modelId="{E5766C74-05C5-4B2D-A065-AF29F2837CA6}" type="pres">
      <dgm:prSet presAssocID="{117AF96B-3941-4A7F-88DD-14C6A20154B7}" presName="descendantText" presStyleLbl="alignAccFollowNode1" presStyleIdx="1" presStyleCnt="3" custScaleY="168927">
        <dgm:presLayoutVars>
          <dgm:bulletEnabled val="1"/>
        </dgm:presLayoutVars>
      </dgm:prSet>
      <dgm:spPr/>
    </dgm:pt>
    <dgm:pt modelId="{61C79D81-09F0-41AC-878F-B4EC6ED307CE}" type="pres">
      <dgm:prSet presAssocID="{54E74657-0C6A-4B8E-8B59-2DCC5B7E8707}" presName="sp" presStyleCnt="0"/>
      <dgm:spPr/>
    </dgm:pt>
    <dgm:pt modelId="{16B850AD-7B9E-4E06-8475-208A1B34C5DE}" type="pres">
      <dgm:prSet presAssocID="{DBE56943-73BF-4A40-A4CC-4A361213B4DE}" presName="linNode" presStyleCnt="0"/>
      <dgm:spPr/>
    </dgm:pt>
    <dgm:pt modelId="{E71B65C0-6EB0-4DF7-BE67-69CC21254568}" type="pres">
      <dgm:prSet presAssocID="{DBE56943-73BF-4A40-A4CC-4A361213B4DE}" presName="parentText" presStyleLbl="node1" presStyleIdx="2" presStyleCnt="3" custScaleX="105488">
        <dgm:presLayoutVars>
          <dgm:chMax val="1"/>
          <dgm:bulletEnabled val="1"/>
        </dgm:presLayoutVars>
      </dgm:prSet>
      <dgm:spPr/>
    </dgm:pt>
    <dgm:pt modelId="{CE765576-9537-452F-BD21-8B9B6E2C22FA}" type="pres">
      <dgm:prSet presAssocID="{DBE56943-73BF-4A40-A4CC-4A361213B4DE}" presName="descendantText" presStyleLbl="alignAccFollowNode1" presStyleIdx="2" presStyleCnt="3">
        <dgm:presLayoutVars>
          <dgm:bulletEnabled val="1"/>
        </dgm:presLayoutVars>
      </dgm:prSet>
      <dgm:spPr/>
    </dgm:pt>
  </dgm:ptLst>
  <dgm:cxnLst>
    <dgm:cxn modelId="{E7EA6B05-9789-46D4-B781-DC5327FC8F9D}" srcId="{117AF96B-3941-4A7F-88DD-14C6A20154B7}" destId="{F8D34207-3422-4229-8268-4613AFCD1CA3}" srcOrd="0" destOrd="0" parTransId="{CA1B6F2C-EC02-4D21-BF51-88D998A8749D}" sibTransId="{7B7F2BA5-D755-4FC7-A318-6120A32D27A9}"/>
    <dgm:cxn modelId="{8A912D08-C9AD-4114-ADF4-87B7C94EEFEC}" srcId="{117AF96B-3941-4A7F-88DD-14C6A20154B7}" destId="{97757BEA-4398-4C4C-A4D4-C80D23421126}" srcOrd="1" destOrd="0" parTransId="{1183AA0D-F1A7-486D-BBDE-EB5BB795A73A}" sibTransId="{93DFDCDD-ACF3-4420-8C50-C02EDB3253EB}"/>
    <dgm:cxn modelId="{C3E56F08-E144-4164-AF06-4D09205FD9D7}" srcId="{7BF2F28D-992A-4923-91F6-4D3847B60282}" destId="{DA0DC83C-FEA4-4D08-A035-8A85A50A1598}" srcOrd="1" destOrd="0" parTransId="{0C0B8423-9428-467B-971D-7B48F14DD96D}" sibTransId="{95B4DE49-A571-448B-AA83-F9486E151560}"/>
    <dgm:cxn modelId="{9D4AFB0F-8C93-4E91-986B-076CA763FDB6}" type="presOf" srcId="{F2276671-2135-44EC-9037-E787E7BF5FD1}" destId="{C4B387E4-5254-43C6-98E0-AA4AC6326494}" srcOrd="0" destOrd="2" presId="urn:microsoft.com/office/officeart/2005/8/layout/vList5"/>
    <dgm:cxn modelId="{6B5E1914-9843-47BE-870D-FB72147B00B9}" srcId="{DBE56943-73BF-4A40-A4CC-4A361213B4DE}" destId="{404E8766-FBAE-4476-9055-6842E52C98FA}" srcOrd="0" destOrd="0" parTransId="{E8D7EB22-FD00-4B29-B799-EA52A75CF59A}" sibTransId="{1C1AB6BE-F421-4844-95C5-D95FBBCEFFD9}"/>
    <dgm:cxn modelId="{E6997D2A-EDA0-4295-BB0E-212E03C63231}" type="presOf" srcId="{DBE56943-73BF-4A40-A4CC-4A361213B4DE}" destId="{E71B65C0-6EB0-4DF7-BE67-69CC21254568}" srcOrd="0" destOrd="0" presId="urn:microsoft.com/office/officeart/2005/8/layout/vList5"/>
    <dgm:cxn modelId="{E663662C-DD0B-4427-AFA1-9B5834D72B0B}" srcId="{EEC46451-4F94-488D-A664-9E3539A8C676}" destId="{117AF96B-3941-4A7F-88DD-14C6A20154B7}" srcOrd="1" destOrd="0" parTransId="{E68927FD-1534-49C4-978B-C4D9284ED9EE}" sibTransId="{54E74657-0C6A-4B8E-8B59-2DCC5B7E8707}"/>
    <dgm:cxn modelId="{D02A7130-37B1-426F-845E-BFCAE70A20EA}" srcId="{EEC46451-4F94-488D-A664-9E3539A8C676}" destId="{7BF2F28D-992A-4923-91F6-4D3847B60282}" srcOrd="0" destOrd="0" parTransId="{EC507602-F7B4-4544-A655-9B227824220B}" sibTransId="{67234F7C-807A-434A-BB15-E28BC61C31FB}"/>
    <dgm:cxn modelId="{D921875C-4497-4CCD-842C-20271726B430}" srcId="{117AF96B-3941-4A7F-88DD-14C6A20154B7}" destId="{07F5EF8D-E31A-4791-941C-A681B2BCB659}" srcOrd="2" destOrd="0" parTransId="{E8AADF16-D2A2-4737-A148-8696DFC45FCA}" sibTransId="{6FF09092-0F78-463D-ABD8-EF82939C4C6C}"/>
    <dgm:cxn modelId="{537F8D5E-3848-4CCB-889F-FC0F7D003136}" type="presOf" srcId="{404E8766-FBAE-4476-9055-6842E52C98FA}" destId="{CE765576-9537-452F-BD21-8B9B6E2C22FA}" srcOrd="0" destOrd="0" presId="urn:microsoft.com/office/officeart/2005/8/layout/vList5"/>
    <dgm:cxn modelId="{B5C88C6A-4A05-44E4-B977-49BC3130127A}" type="presOf" srcId="{07F5EF8D-E31A-4791-941C-A681B2BCB659}" destId="{E5766C74-05C5-4B2D-A065-AF29F2837CA6}" srcOrd="0" destOrd="2" presId="urn:microsoft.com/office/officeart/2005/8/layout/vList5"/>
    <dgm:cxn modelId="{D15C604C-9658-4564-8DCC-1E99E317EEC0}" srcId="{AD627FC3-2B6D-4349-9DEC-D0F161BE7BA2}" destId="{36F48E42-75E3-4129-A0F5-51CDDDF09D0B}" srcOrd="0" destOrd="0" parTransId="{6B61BE37-1755-4F0B-BA8E-7EA533BFEA1C}" sibTransId="{0887AA4E-EFC0-4A69-BC15-614DCF7D065A}"/>
    <dgm:cxn modelId="{EBC20B72-49DD-4337-8200-92553C5DA3F5}" srcId="{EEC46451-4F94-488D-A664-9E3539A8C676}" destId="{DBE56943-73BF-4A40-A4CC-4A361213B4DE}" srcOrd="2" destOrd="0" parTransId="{20B99C38-F24C-4BDC-AA5F-16C5557F5510}" sibTransId="{1CE6DFD1-4BBC-4C7D-8404-FE9CAD3672F3}"/>
    <dgm:cxn modelId="{AAD26772-0918-4E92-B53E-F6E5B78C19A0}" type="presOf" srcId="{AD627FC3-2B6D-4349-9DEC-D0F161BE7BA2}" destId="{E5766C74-05C5-4B2D-A065-AF29F2837CA6}" srcOrd="0" destOrd="4" presId="urn:microsoft.com/office/officeart/2005/8/layout/vList5"/>
    <dgm:cxn modelId="{7BD68B76-45CC-4BA2-BB61-3264197351AE}" type="presOf" srcId="{22DE87D4-26A8-4904-9AD7-07AD7571A4B3}" destId="{C4B387E4-5254-43C6-98E0-AA4AC6326494}" srcOrd="0" destOrd="3" presId="urn:microsoft.com/office/officeart/2005/8/layout/vList5"/>
    <dgm:cxn modelId="{7397A056-E74D-4F35-B2CD-2171012F23DF}" srcId="{117AF96B-3941-4A7F-88DD-14C6A20154B7}" destId="{D69B7BC6-461E-4219-B1CE-CC24E8A5A213}" srcOrd="3" destOrd="0" parTransId="{E009C962-0398-45EF-9D9B-F64DB8A4A15A}" sibTransId="{C214B4FE-6E95-4886-AC99-C246566CA1CE}"/>
    <dgm:cxn modelId="{0268107F-458B-4AE0-A19F-C49213D25F2E}" srcId="{7BF2F28D-992A-4923-91F6-4D3847B60282}" destId="{F2276671-2135-44EC-9037-E787E7BF5FD1}" srcOrd="2" destOrd="0" parTransId="{926BD0A8-80DC-4156-9BBE-DCC936906EE6}" sibTransId="{F3D5C8B5-A0A3-48E2-B031-86A3F7850107}"/>
    <dgm:cxn modelId="{AE449B88-5A46-440E-A0F5-15E6A7569F51}" type="presOf" srcId="{36F48E42-75E3-4129-A0F5-51CDDDF09D0B}" destId="{E5766C74-05C5-4B2D-A065-AF29F2837CA6}" srcOrd="0" destOrd="5" presId="urn:microsoft.com/office/officeart/2005/8/layout/vList5"/>
    <dgm:cxn modelId="{8F706D8D-C806-42C9-A6BF-C2891C273CF8}" type="presOf" srcId="{97757BEA-4398-4C4C-A4D4-C80D23421126}" destId="{E5766C74-05C5-4B2D-A065-AF29F2837CA6}" srcOrd="0" destOrd="1" presId="urn:microsoft.com/office/officeart/2005/8/layout/vList5"/>
    <dgm:cxn modelId="{FA7B2096-C619-4085-8392-658B1BB838AA}" type="presOf" srcId="{7BF2F28D-992A-4923-91F6-4D3847B60282}" destId="{03CBE9F8-BD58-4306-BA62-96FCE620139D}" srcOrd="0" destOrd="0" presId="urn:microsoft.com/office/officeart/2005/8/layout/vList5"/>
    <dgm:cxn modelId="{0605AD9F-8C9A-4763-A8F5-0E5418C70985}" type="presOf" srcId="{EF2412CA-3788-445C-814A-DDCE0CEB0B1F}" destId="{C4B387E4-5254-43C6-98E0-AA4AC6326494}" srcOrd="0" destOrd="0" presId="urn:microsoft.com/office/officeart/2005/8/layout/vList5"/>
    <dgm:cxn modelId="{A879BDA1-CBDE-47D1-B35E-8C827A0E226E}" srcId="{7BF2F28D-992A-4923-91F6-4D3847B60282}" destId="{22DE87D4-26A8-4904-9AD7-07AD7571A4B3}" srcOrd="3" destOrd="0" parTransId="{6B2EE62C-2A16-408B-BFDF-56BCD2F49E8C}" sibTransId="{D0570789-99DC-4CDD-BDAE-9FD26905518A}"/>
    <dgm:cxn modelId="{132A45AD-68A1-4C1F-AF29-B4DD308698FE}" srcId="{7BF2F28D-992A-4923-91F6-4D3847B60282}" destId="{EF2412CA-3788-445C-814A-DDCE0CEB0B1F}" srcOrd="0" destOrd="0" parTransId="{C40C4FE7-C5C1-4F26-8483-4B8AD9A136DE}" sibTransId="{EAB2E412-4AC8-4A9F-A1C4-C277128AE75F}"/>
    <dgm:cxn modelId="{465896B6-2094-4229-958C-22DD93A9D125}" type="presOf" srcId="{117AF96B-3941-4A7F-88DD-14C6A20154B7}" destId="{13E4D81D-B60A-4FCC-A13F-585E91DBBCDA}" srcOrd="0" destOrd="0" presId="urn:microsoft.com/office/officeart/2005/8/layout/vList5"/>
    <dgm:cxn modelId="{46C3C1C1-F1DE-40A7-BDDB-54E19389FDF5}" type="presOf" srcId="{DA0DC83C-FEA4-4D08-A035-8A85A50A1598}" destId="{C4B387E4-5254-43C6-98E0-AA4AC6326494}" srcOrd="0" destOrd="1" presId="urn:microsoft.com/office/officeart/2005/8/layout/vList5"/>
    <dgm:cxn modelId="{F5691FCC-4208-4F7E-990A-1DC8CCBD5B56}" srcId="{117AF96B-3941-4A7F-88DD-14C6A20154B7}" destId="{AD627FC3-2B6D-4349-9DEC-D0F161BE7BA2}" srcOrd="4" destOrd="0" parTransId="{A800F788-3CB4-458C-98B1-C18CA2889FB5}" sibTransId="{62A6C85E-5CEB-4D1A-B79D-BA7BF9AAC080}"/>
    <dgm:cxn modelId="{71FC01E9-3C5A-466D-BE47-DAEB56EA4383}" type="presOf" srcId="{EEC46451-4F94-488D-A664-9E3539A8C676}" destId="{7CB303DA-62FE-40EE-B948-906E701F9039}" srcOrd="0" destOrd="0" presId="urn:microsoft.com/office/officeart/2005/8/layout/vList5"/>
    <dgm:cxn modelId="{D71470E9-E653-4177-8178-A8AB4D8EC804}" type="presOf" srcId="{D69B7BC6-461E-4219-B1CE-CC24E8A5A213}" destId="{E5766C74-05C5-4B2D-A065-AF29F2837CA6}" srcOrd="0" destOrd="3" presId="urn:microsoft.com/office/officeart/2005/8/layout/vList5"/>
    <dgm:cxn modelId="{825F4BF1-9A4F-4CEE-9AA8-7BF490E98D8E}" type="presOf" srcId="{F8D34207-3422-4229-8268-4613AFCD1CA3}" destId="{E5766C74-05C5-4B2D-A065-AF29F2837CA6}" srcOrd="0" destOrd="0" presId="urn:microsoft.com/office/officeart/2005/8/layout/vList5"/>
    <dgm:cxn modelId="{BB293A7A-CAAD-4384-AC98-B135DDDE9204}" type="presParOf" srcId="{7CB303DA-62FE-40EE-B948-906E701F9039}" destId="{EEF2693B-7FCC-4FD3-9CE7-6BB73F86C384}" srcOrd="0" destOrd="0" presId="urn:microsoft.com/office/officeart/2005/8/layout/vList5"/>
    <dgm:cxn modelId="{D23E5CF1-1FBC-422D-A5C8-5D24458A1C3A}" type="presParOf" srcId="{EEF2693B-7FCC-4FD3-9CE7-6BB73F86C384}" destId="{03CBE9F8-BD58-4306-BA62-96FCE620139D}" srcOrd="0" destOrd="0" presId="urn:microsoft.com/office/officeart/2005/8/layout/vList5"/>
    <dgm:cxn modelId="{06304B62-5CBB-4FD1-8A84-1BC5F4616DB8}" type="presParOf" srcId="{EEF2693B-7FCC-4FD3-9CE7-6BB73F86C384}" destId="{C4B387E4-5254-43C6-98E0-AA4AC6326494}" srcOrd="1" destOrd="0" presId="urn:microsoft.com/office/officeart/2005/8/layout/vList5"/>
    <dgm:cxn modelId="{5A47B4F3-8AD1-461B-9FB2-02C43B65878E}" type="presParOf" srcId="{7CB303DA-62FE-40EE-B948-906E701F9039}" destId="{ABB09ED1-2B37-4F7F-B900-E9E753BB903A}" srcOrd="1" destOrd="0" presId="urn:microsoft.com/office/officeart/2005/8/layout/vList5"/>
    <dgm:cxn modelId="{481C842D-29E6-457F-B133-9152E68F5B37}" type="presParOf" srcId="{7CB303DA-62FE-40EE-B948-906E701F9039}" destId="{DEC0C6F4-3A23-41CC-B084-104895EA5DE1}" srcOrd="2" destOrd="0" presId="urn:microsoft.com/office/officeart/2005/8/layout/vList5"/>
    <dgm:cxn modelId="{4A25C044-CFFA-4E88-B6D5-8BD6A3162CB8}" type="presParOf" srcId="{DEC0C6F4-3A23-41CC-B084-104895EA5DE1}" destId="{13E4D81D-B60A-4FCC-A13F-585E91DBBCDA}" srcOrd="0" destOrd="0" presId="urn:microsoft.com/office/officeart/2005/8/layout/vList5"/>
    <dgm:cxn modelId="{13068DF6-292E-4C4B-BB8E-A5BE75C1E438}" type="presParOf" srcId="{DEC0C6F4-3A23-41CC-B084-104895EA5DE1}" destId="{E5766C74-05C5-4B2D-A065-AF29F2837CA6}" srcOrd="1" destOrd="0" presId="urn:microsoft.com/office/officeart/2005/8/layout/vList5"/>
    <dgm:cxn modelId="{7BD42E88-2933-488F-9C2C-9C2ABDD3A1C5}" type="presParOf" srcId="{7CB303DA-62FE-40EE-B948-906E701F9039}" destId="{61C79D81-09F0-41AC-878F-B4EC6ED307CE}" srcOrd="3" destOrd="0" presId="urn:microsoft.com/office/officeart/2005/8/layout/vList5"/>
    <dgm:cxn modelId="{5197B2FC-ABFE-47D0-819A-5A2B4F85B75E}" type="presParOf" srcId="{7CB303DA-62FE-40EE-B948-906E701F9039}" destId="{16B850AD-7B9E-4E06-8475-208A1B34C5DE}" srcOrd="4" destOrd="0" presId="urn:microsoft.com/office/officeart/2005/8/layout/vList5"/>
    <dgm:cxn modelId="{70C19838-1730-4681-9FA3-178B37E8C76A}" type="presParOf" srcId="{16B850AD-7B9E-4E06-8475-208A1B34C5DE}" destId="{E71B65C0-6EB0-4DF7-BE67-69CC21254568}" srcOrd="0" destOrd="0" presId="urn:microsoft.com/office/officeart/2005/8/layout/vList5"/>
    <dgm:cxn modelId="{A52AE10D-9A7C-4235-9BB6-AFB07C13ED2B}" type="presParOf" srcId="{16B850AD-7B9E-4E06-8475-208A1B34C5DE}" destId="{CE765576-9537-452F-BD21-8B9B6E2C22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B4A63-F743-4BC3-8727-C4876B22E267}">
      <dsp:nvSpPr>
        <dsp:cNvPr id="0" name=""/>
        <dsp:cNvSpPr/>
      </dsp:nvSpPr>
      <dsp:spPr>
        <a:xfrm>
          <a:off x="4446905" y="1503706"/>
          <a:ext cx="1911275" cy="1653330"/>
        </a:xfrm>
        <a:prstGeom prst="hexagon">
          <a:avLst>
            <a:gd name="adj" fmla="val 28570"/>
            <a:gd name="vf" fmla="val 115470"/>
          </a:avLst>
        </a:prstGeom>
        <a:solidFill>
          <a:srgbClr val="8D3F2B">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Foundation</a:t>
          </a:r>
        </a:p>
      </dsp:txBody>
      <dsp:txXfrm>
        <a:off x="4763630" y="1777686"/>
        <a:ext cx="1277825" cy="1105370"/>
      </dsp:txXfrm>
    </dsp:sp>
    <dsp:sp modelId="{D30DA92C-468D-42DC-9003-427943E46365}">
      <dsp:nvSpPr>
        <dsp:cNvPr id="0" name=""/>
        <dsp:cNvSpPr/>
      </dsp:nvSpPr>
      <dsp:spPr>
        <a:xfrm>
          <a:off x="5643731" y="712698"/>
          <a:ext cx="721118" cy="621339"/>
        </a:xfrm>
        <a:prstGeom prst="hexagon">
          <a:avLst>
            <a:gd name="adj" fmla="val 28900"/>
            <a:gd name="vf" fmla="val 115470"/>
          </a:avLst>
        </a:prstGeom>
        <a:solidFill>
          <a:srgbClr val="0D525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7BD6F5C-711A-4BA3-83B7-8A4D716BE2D8}">
      <dsp:nvSpPr>
        <dsp:cNvPr id="0" name=""/>
        <dsp:cNvSpPr/>
      </dsp:nvSpPr>
      <dsp:spPr>
        <a:xfrm>
          <a:off x="4622961" y="0"/>
          <a:ext cx="1566276" cy="1355013"/>
        </a:xfrm>
        <a:prstGeom prst="hexagon">
          <a:avLst>
            <a:gd name="adj" fmla="val 28570"/>
            <a:gd name="vf" fmla="val 115470"/>
          </a:avLst>
        </a:prstGeom>
        <a:solidFill>
          <a:srgbClr val="0D5257">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Leader Support</a:t>
          </a:r>
        </a:p>
      </dsp:txBody>
      <dsp:txXfrm>
        <a:off x="4882526" y="224555"/>
        <a:ext cx="1047146" cy="905903"/>
      </dsp:txXfrm>
    </dsp:sp>
    <dsp:sp modelId="{C4375EBE-B30C-459C-8657-E429F1CD8E0B}">
      <dsp:nvSpPr>
        <dsp:cNvPr id="0" name=""/>
        <dsp:cNvSpPr/>
      </dsp:nvSpPr>
      <dsp:spPr>
        <a:xfrm>
          <a:off x="6485333" y="1874272"/>
          <a:ext cx="721118" cy="621339"/>
        </a:xfrm>
        <a:prstGeom prst="hexagon">
          <a:avLst>
            <a:gd name="adj" fmla="val 28900"/>
            <a:gd name="vf" fmla="val 115470"/>
          </a:avLst>
        </a:prstGeom>
        <a:solidFill>
          <a:srgbClr val="0D525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7B7A6F8-2309-43C8-926E-FF982A5063A7}">
      <dsp:nvSpPr>
        <dsp:cNvPr id="0" name=""/>
        <dsp:cNvSpPr/>
      </dsp:nvSpPr>
      <dsp:spPr>
        <a:xfrm>
          <a:off x="6059419" y="833424"/>
          <a:ext cx="1566276" cy="1355013"/>
        </a:xfrm>
        <a:prstGeom prst="hexagon">
          <a:avLst>
            <a:gd name="adj" fmla="val 28570"/>
            <a:gd name="vf" fmla="val 115470"/>
          </a:avLst>
        </a:prstGeom>
        <a:solidFill>
          <a:srgbClr val="0D5257">
            <a:hueOff val="1364670"/>
            <a:satOff val="-6862"/>
            <a:lumOff val="1412"/>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Vision Statement</a:t>
          </a:r>
        </a:p>
      </dsp:txBody>
      <dsp:txXfrm>
        <a:off x="6318984" y="1057979"/>
        <a:ext cx="1047146" cy="905903"/>
      </dsp:txXfrm>
    </dsp:sp>
    <dsp:sp modelId="{4C8469D1-F242-4766-8B99-B75EBEF0A725}">
      <dsp:nvSpPr>
        <dsp:cNvPr id="0" name=""/>
        <dsp:cNvSpPr/>
      </dsp:nvSpPr>
      <dsp:spPr>
        <a:xfrm>
          <a:off x="5900702" y="3185470"/>
          <a:ext cx="721118" cy="621339"/>
        </a:xfrm>
        <a:prstGeom prst="hexagon">
          <a:avLst>
            <a:gd name="adj" fmla="val 28900"/>
            <a:gd name="vf" fmla="val 115470"/>
          </a:avLst>
        </a:prstGeom>
        <a:solidFill>
          <a:srgbClr val="0D525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AC9A100-48D8-4B93-9C82-3A040F967768}">
      <dsp:nvSpPr>
        <dsp:cNvPr id="0" name=""/>
        <dsp:cNvSpPr/>
      </dsp:nvSpPr>
      <dsp:spPr>
        <a:xfrm>
          <a:off x="6059419" y="2471839"/>
          <a:ext cx="1566276" cy="1355013"/>
        </a:xfrm>
        <a:prstGeom prst="hexagon">
          <a:avLst>
            <a:gd name="adj" fmla="val 28570"/>
            <a:gd name="vf" fmla="val 115470"/>
          </a:avLst>
        </a:prstGeom>
        <a:solidFill>
          <a:srgbClr val="0D5257">
            <a:hueOff val="2729339"/>
            <a:satOff val="-13725"/>
            <a:lumOff val="2824"/>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Brand</a:t>
          </a:r>
        </a:p>
      </dsp:txBody>
      <dsp:txXfrm>
        <a:off x="6318984" y="2696394"/>
        <a:ext cx="1047146" cy="905903"/>
      </dsp:txXfrm>
    </dsp:sp>
    <dsp:sp modelId="{A00743DE-6EB1-4F71-9BEE-83FA8BC7B807}">
      <dsp:nvSpPr>
        <dsp:cNvPr id="0" name=""/>
        <dsp:cNvSpPr/>
      </dsp:nvSpPr>
      <dsp:spPr>
        <a:xfrm>
          <a:off x="4450462" y="3321577"/>
          <a:ext cx="721118" cy="621339"/>
        </a:xfrm>
        <a:prstGeom prst="hexagon">
          <a:avLst>
            <a:gd name="adj" fmla="val 28900"/>
            <a:gd name="vf" fmla="val 115470"/>
          </a:avLst>
        </a:prstGeom>
        <a:solidFill>
          <a:srgbClr val="0D525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F89931E-EB0A-4C10-B203-A2A74CEE3336}">
      <dsp:nvSpPr>
        <dsp:cNvPr id="0" name=""/>
        <dsp:cNvSpPr/>
      </dsp:nvSpPr>
      <dsp:spPr>
        <a:xfrm>
          <a:off x="4622961" y="3306195"/>
          <a:ext cx="1566276" cy="1355013"/>
        </a:xfrm>
        <a:prstGeom prst="hexagon">
          <a:avLst>
            <a:gd name="adj" fmla="val 28570"/>
            <a:gd name="vf" fmla="val 115470"/>
          </a:avLst>
        </a:prstGeom>
        <a:solidFill>
          <a:srgbClr val="0D5257">
            <a:hueOff val="4094009"/>
            <a:satOff val="-20587"/>
            <a:lumOff val="4237"/>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Communication</a:t>
          </a:r>
        </a:p>
      </dsp:txBody>
      <dsp:txXfrm>
        <a:off x="4882526" y="3530750"/>
        <a:ext cx="1047146" cy="905903"/>
      </dsp:txXfrm>
    </dsp:sp>
    <dsp:sp modelId="{7FD0710A-B665-43A4-9FC9-7E8518B94679}">
      <dsp:nvSpPr>
        <dsp:cNvPr id="0" name=""/>
        <dsp:cNvSpPr/>
      </dsp:nvSpPr>
      <dsp:spPr>
        <a:xfrm>
          <a:off x="3595078" y="2160470"/>
          <a:ext cx="721118" cy="621339"/>
        </a:xfrm>
        <a:prstGeom prst="hexagon">
          <a:avLst>
            <a:gd name="adj" fmla="val 28900"/>
            <a:gd name="vf" fmla="val 115470"/>
          </a:avLst>
        </a:prstGeom>
        <a:solidFill>
          <a:srgbClr val="0D525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21FB78D-1083-4863-88E9-F77D8CB5AFE4}">
      <dsp:nvSpPr>
        <dsp:cNvPr id="0" name=""/>
        <dsp:cNvSpPr/>
      </dsp:nvSpPr>
      <dsp:spPr>
        <a:xfrm>
          <a:off x="3179835" y="2472771"/>
          <a:ext cx="1566276" cy="1355013"/>
        </a:xfrm>
        <a:prstGeom prst="hexagon">
          <a:avLst>
            <a:gd name="adj" fmla="val 28570"/>
            <a:gd name="vf" fmla="val 115470"/>
          </a:avLst>
        </a:prstGeom>
        <a:solidFill>
          <a:srgbClr val="0D5257">
            <a:hueOff val="5458679"/>
            <a:satOff val="-27450"/>
            <a:lumOff val="5649"/>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Wellness team</a:t>
          </a:r>
        </a:p>
      </dsp:txBody>
      <dsp:txXfrm>
        <a:off x="3439400" y="2697326"/>
        <a:ext cx="1047146" cy="905903"/>
      </dsp:txXfrm>
    </dsp:sp>
    <dsp:sp modelId="{19B356F3-40B3-442A-A07E-2715A69DC01B}">
      <dsp:nvSpPr>
        <dsp:cNvPr id="0" name=""/>
        <dsp:cNvSpPr/>
      </dsp:nvSpPr>
      <dsp:spPr>
        <a:xfrm>
          <a:off x="3179835" y="831559"/>
          <a:ext cx="1566276" cy="1355013"/>
        </a:xfrm>
        <a:prstGeom prst="hexagon">
          <a:avLst>
            <a:gd name="adj" fmla="val 28570"/>
            <a:gd name="vf" fmla="val 115470"/>
          </a:avLst>
        </a:prstGeom>
        <a:solidFill>
          <a:srgbClr val="0D5257">
            <a:hueOff val="6823348"/>
            <a:satOff val="-34312"/>
            <a:lumOff val="7061"/>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latin typeface="Calibri"/>
              <a:ea typeface="+mn-ea"/>
              <a:cs typeface="+mn-cs"/>
            </a:rPr>
            <a:t>Goals</a:t>
          </a:r>
        </a:p>
      </dsp:txBody>
      <dsp:txXfrm>
        <a:off x="3439400" y="1056114"/>
        <a:ext cx="1047146" cy="905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811D9-0124-42AF-BA0A-B5A183E1EB43}">
      <dsp:nvSpPr>
        <dsp:cNvPr id="0" name=""/>
        <dsp:cNvSpPr/>
      </dsp:nvSpPr>
      <dsp:spPr>
        <a:xfrm>
          <a:off x="2388" y="459788"/>
          <a:ext cx="2396653" cy="2396653"/>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896" tIns="25400" rIns="131896"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3865"/>
              </a:solidFill>
              <a:latin typeface="Humanst521 BT" panose="020B0602020204020204"/>
              <a:ea typeface="+mn-ea"/>
              <a:cs typeface="+mn-cs"/>
            </a:rPr>
            <a:t>Shows areas of opportunity</a:t>
          </a:r>
        </a:p>
      </dsp:txBody>
      <dsp:txXfrm>
        <a:off x="353370" y="810770"/>
        <a:ext cx="1694689" cy="1694689"/>
      </dsp:txXfrm>
    </dsp:sp>
    <dsp:sp modelId="{CA0A940A-204C-4E3A-9F0A-C14CC05894F1}">
      <dsp:nvSpPr>
        <dsp:cNvPr id="0" name=""/>
        <dsp:cNvSpPr/>
      </dsp:nvSpPr>
      <dsp:spPr>
        <a:xfrm>
          <a:off x="1919711" y="459788"/>
          <a:ext cx="2396653" cy="2396653"/>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896" tIns="25400" rIns="131896"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3865"/>
              </a:solidFill>
              <a:latin typeface="Humanst521 BT" panose="020B0602020204020204"/>
              <a:ea typeface="+mn-ea"/>
              <a:cs typeface="+mn-cs"/>
            </a:rPr>
            <a:t>Guides the wellness team</a:t>
          </a:r>
        </a:p>
      </dsp:txBody>
      <dsp:txXfrm>
        <a:off x="2270693" y="810770"/>
        <a:ext cx="1694689" cy="1694689"/>
      </dsp:txXfrm>
    </dsp:sp>
    <dsp:sp modelId="{5DA60D36-D80F-44ED-9591-2C33085FF1C8}">
      <dsp:nvSpPr>
        <dsp:cNvPr id="0" name=""/>
        <dsp:cNvSpPr/>
      </dsp:nvSpPr>
      <dsp:spPr>
        <a:xfrm>
          <a:off x="3837034" y="459788"/>
          <a:ext cx="2396653" cy="2396653"/>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896" tIns="25400" rIns="131896"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3865"/>
              </a:solidFill>
              <a:latin typeface="Humanst521 BT" panose="020B0602020204020204"/>
              <a:ea typeface="+mn-ea"/>
              <a:cs typeface="+mn-cs"/>
            </a:rPr>
            <a:t>Shows progress </a:t>
          </a:r>
          <a:br>
            <a:rPr lang="en-US" sz="2000" kern="1200" dirty="0">
              <a:solidFill>
                <a:srgbClr val="003865"/>
              </a:solidFill>
              <a:latin typeface="Humanst521 BT" panose="020B0602020204020204"/>
              <a:ea typeface="+mn-ea"/>
              <a:cs typeface="+mn-cs"/>
            </a:rPr>
          </a:br>
          <a:r>
            <a:rPr lang="en-US" sz="2000" kern="1200" dirty="0">
              <a:solidFill>
                <a:srgbClr val="003865"/>
              </a:solidFill>
              <a:latin typeface="Humanst521 BT" panose="020B0602020204020204"/>
              <a:ea typeface="+mn-ea"/>
              <a:cs typeface="+mn-cs"/>
            </a:rPr>
            <a:t>over time</a:t>
          </a:r>
        </a:p>
      </dsp:txBody>
      <dsp:txXfrm>
        <a:off x="4188016" y="810770"/>
        <a:ext cx="1694689" cy="1694689"/>
      </dsp:txXfrm>
    </dsp:sp>
    <dsp:sp modelId="{F3531095-5110-46E8-A227-237731304932}">
      <dsp:nvSpPr>
        <dsp:cNvPr id="0" name=""/>
        <dsp:cNvSpPr/>
      </dsp:nvSpPr>
      <dsp:spPr>
        <a:xfrm>
          <a:off x="5754357" y="459788"/>
          <a:ext cx="2396653" cy="2396653"/>
        </a:xfrm>
        <a:prstGeom prst="ellipse">
          <a:avLst/>
        </a:prstGeom>
        <a:solidFill>
          <a:srgbClr val="003865">
            <a:alpha val="50000"/>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896" tIns="25400" rIns="131896"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3865"/>
              </a:solidFill>
              <a:latin typeface="Humanst521 BT" panose="020B0602020204020204"/>
              <a:ea typeface="+mn-ea"/>
              <a:cs typeface="+mn-cs"/>
            </a:rPr>
            <a:t>Used to show leadership the state of the organization</a:t>
          </a:r>
        </a:p>
      </dsp:txBody>
      <dsp:txXfrm>
        <a:off x="6105339" y="810770"/>
        <a:ext cx="1694689" cy="1694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387E4-5254-43C6-98E0-AA4AC6326494}">
      <dsp:nvSpPr>
        <dsp:cNvPr id="0" name=""/>
        <dsp:cNvSpPr/>
      </dsp:nvSpPr>
      <dsp:spPr>
        <a:xfrm rot="5400000">
          <a:off x="5518323" y="-2020394"/>
          <a:ext cx="1217919" cy="5566552"/>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3865"/>
              </a:solidFill>
              <a:latin typeface="Calibri"/>
              <a:ea typeface="+mn-ea"/>
              <a:cs typeface="+mn-cs"/>
            </a:rPr>
            <a:t>Select the “Worksite Health ScoreCard” link in the black box</a:t>
          </a: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Select the “New User” button</a:t>
          </a: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Select the “Get Started” button</a:t>
          </a: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Select “No I do not have an employer ID” button and press “continue”</a:t>
          </a:r>
        </a:p>
      </dsp:txBody>
      <dsp:txXfrm rot="-5400000">
        <a:off x="3344007" y="213376"/>
        <a:ext cx="5507098" cy="1099011"/>
      </dsp:txXfrm>
    </dsp:sp>
    <dsp:sp modelId="{03CBE9F8-BD58-4306-BA62-96FCE620139D}">
      <dsp:nvSpPr>
        <dsp:cNvPr id="0" name=""/>
        <dsp:cNvSpPr/>
      </dsp:nvSpPr>
      <dsp:spPr>
        <a:xfrm>
          <a:off x="0" y="0"/>
          <a:ext cx="3343292" cy="1522399"/>
        </a:xfrm>
        <a:prstGeom prst="round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Log on to http://www.cdc.gov/healthscorecard</a:t>
          </a:r>
        </a:p>
      </dsp:txBody>
      <dsp:txXfrm>
        <a:off x="74317" y="74317"/>
        <a:ext cx="3194658" cy="1373765"/>
      </dsp:txXfrm>
    </dsp:sp>
    <dsp:sp modelId="{E5766C74-05C5-4B2D-A065-AF29F2837CA6}">
      <dsp:nvSpPr>
        <dsp:cNvPr id="0" name=""/>
        <dsp:cNvSpPr/>
      </dsp:nvSpPr>
      <dsp:spPr>
        <a:xfrm rot="5400000">
          <a:off x="5087931" y="-168307"/>
          <a:ext cx="2057395" cy="5594413"/>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rgbClr val="003865">
                <a:hueOff val="0"/>
                <a:satOff val="0"/>
                <a:lumOff val="0"/>
                <a:alphaOff val="0"/>
              </a:srgb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Complete the employer profile </a:t>
          </a: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Add an employer </a:t>
          </a:r>
          <a:r>
            <a:rPr lang="en-US" sz="1400" kern="1200" dirty="0">
              <a:solidFill>
                <a:srgbClr val="003865"/>
              </a:solidFill>
              <a:latin typeface="Calibri"/>
              <a:ea typeface="+mn-ea"/>
              <a:cs typeface="+mn-cs"/>
            </a:rPr>
            <a:t>administrator(s) </a:t>
          </a:r>
          <a:r>
            <a:rPr lang="en-US" sz="1400" kern="1200" dirty="0">
              <a:solidFill>
                <a:srgbClr val="003865">
                  <a:hueOff val="0"/>
                  <a:satOff val="0"/>
                  <a:lumOff val="0"/>
                  <a:alphaOff val="0"/>
                </a:srgbClr>
              </a:solidFill>
              <a:latin typeface="Calibri"/>
              <a:ea typeface="+mn-ea"/>
              <a:cs typeface="+mn-cs"/>
            </a:rPr>
            <a:t>from your workplace</a:t>
          </a: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Add your local public health representative as an account administrator</a:t>
          </a:r>
        </a:p>
        <a:p>
          <a:pPr marL="114300" lvl="1" indent="-114300" algn="l" defTabSz="622300">
            <a:lnSpc>
              <a:spcPct val="90000"/>
            </a:lnSpc>
            <a:spcBef>
              <a:spcPct val="0"/>
            </a:spcBef>
            <a:spcAft>
              <a:spcPct val="15000"/>
            </a:spcAft>
            <a:buChar char="•"/>
          </a:pPr>
          <a:r>
            <a:rPr lang="en-US" sz="1400" kern="1200" dirty="0">
              <a:solidFill>
                <a:srgbClr val="003865">
                  <a:hueOff val="0"/>
                  <a:satOff val="0"/>
                  <a:lumOff val="0"/>
                  <a:alphaOff val="0"/>
                </a:srgbClr>
              </a:solidFill>
              <a:latin typeface="Calibri"/>
              <a:ea typeface="+mn-ea"/>
              <a:cs typeface="+mn-cs"/>
            </a:rPr>
            <a:t>After you register select the “Register Employer” button. A pop up window will confirm the account has been set up. The account log in will be displayed on this window and an auto generated e-mail will be sent to the account administrators </a:t>
          </a:r>
          <a:r>
            <a:rPr lang="en-US" sz="1400" kern="1200" dirty="0">
              <a:solidFill>
                <a:srgbClr val="003865"/>
              </a:solidFill>
              <a:latin typeface="Calibri"/>
              <a:ea typeface="+mn-ea"/>
              <a:cs typeface="+mn-cs"/>
            </a:rPr>
            <a:t>with your log in credentials</a:t>
          </a:r>
          <a:r>
            <a:rPr lang="en-US" sz="1400" kern="1200" dirty="0">
              <a:solidFill>
                <a:srgbClr val="003865">
                  <a:hueOff val="0"/>
                  <a:satOff val="0"/>
                  <a:lumOff val="0"/>
                  <a:alphaOff val="0"/>
                </a:srgbClr>
              </a:solidFill>
              <a:latin typeface="Calibri"/>
              <a:ea typeface="+mn-ea"/>
              <a:cs typeface="+mn-cs"/>
            </a:rPr>
            <a:t>.</a:t>
          </a:r>
        </a:p>
        <a:p>
          <a:pPr marL="114300" lvl="2" indent="-57150" algn="l" defTabSz="488950">
            <a:lnSpc>
              <a:spcPct val="90000"/>
            </a:lnSpc>
            <a:spcBef>
              <a:spcPct val="0"/>
            </a:spcBef>
            <a:spcAft>
              <a:spcPct val="15000"/>
            </a:spcAft>
            <a:buChar char="•"/>
          </a:pPr>
          <a:endParaRPr lang="en-US" sz="1100" kern="1200" dirty="0">
            <a:solidFill>
              <a:srgbClr val="003865">
                <a:hueOff val="0"/>
                <a:satOff val="0"/>
                <a:lumOff val="0"/>
                <a:alphaOff val="0"/>
              </a:srgbClr>
            </a:solidFill>
            <a:latin typeface="Calibri"/>
            <a:ea typeface="+mn-ea"/>
            <a:cs typeface="+mn-cs"/>
          </a:endParaRPr>
        </a:p>
      </dsp:txBody>
      <dsp:txXfrm rot="-5400000">
        <a:off x="3319422" y="1700636"/>
        <a:ext cx="5493979" cy="1856527"/>
      </dsp:txXfrm>
    </dsp:sp>
    <dsp:sp modelId="{13E4D81D-B60A-4FCC-A13F-585E91DBBCDA}">
      <dsp:nvSpPr>
        <dsp:cNvPr id="0" name=""/>
        <dsp:cNvSpPr/>
      </dsp:nvSpPr>
      <dsp:spPr>
        <a:xfrm>
          <a:off x="714" y="1726999"/>
          <a:ext cx="3318707" cy="1803800"/>
        </a:xfrm>
        <a:prstGeom prst="round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Answer “Yes” to register a new employer</a:t>
          </a:r>
        </a:p>
        <a:p>
          <a:pPr marL="0" lvl="0" indent="0" algn="ctr" defTabSz="800100">
            <a:lnSpc>
              <a:spcPct val="90000"/>
            </a:lnSpc>
            <a:spcBef>
              <a:spcPct val="0"/>
            </a:spcBef>
            <a:spcAft>
              <a:spcPct val="35000"/>
            </a:spcAft>
            <a:buNone/>
          </a:pPr>
          <a:r>
            <a:rPr lang="en-US" sz="1800" b="1" i="1" kern="1200" dirty="0">
              <a:solidFill>
                <a:srgbClr val="FFFFFF"/>
              </a:solidFill>
              <a:latin typeface="Calibri"/>
              <a:ea typeface="+mn-ea"/>
              <a:cs typeface="+mn-cs"/>
            </a:rPr>
            <a:t>When listing your employer name add SHIP at the end. For example, “ABC Company SHIP”</a:t>
          </a:r>
        </a:p>
      </dsp:txBody>
      <dsp:txXfrm>
        <a:off x="88768" y="1815053"/>
        <a:ext cx="3142599" cy="1627692"/>
      </dsp:txXfrm>
    </dsp:sp>
    <dsp:sp modelId="{CE765576-9537-452F-BD21-8B9B6E2C22FA}">
      <dsp:nvSpPr>
        <dsp:cNvPr id="0" name=""/>
        <dsp:cNvSpPr/>
      </dsp:nvSpPr>
      <dsp:spPr>
        <a:xfrm rot="5400000">
          <a:off x="5508518" y="1697710"/>
          <a:ext cx="1217919" cy="5594413"/>
        </a:xfrm>
        <a:prstGeom prst="round2SameRect">
          <a:avLst/>
        </a:prstGeom>
        <a:solidFill>
          <a:srgbClr val="003865">
            <a:alpha val="90000"/>
            <a:tint val="40000"/>
            <a:hueOff val="0"/>
            <a:satOff val="0"/>
            <a:lumOff val="0"/>
            <a:alphaOff val="0"/>
          </a:srgbClr>
        </a:solidFill>
        <a:ln w="10795" cap="flat" cmpd="sng" algn="ctr">
          <a:solidFill>
            <a:srgbClr val="003865">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3865"/>
              </a:solidFill>
              <a:latin typeface="Calibri"/>
              <a:ea typeface="+mn-ea"/>
              <a:cs typeface="+mn-cs"/>
            </a:rPr>
            <a:t>Select the “Register a New Worksite” button to add </a:t>
          </a:r>
          <a:r>
            <a:rPr lang="en-US" sz="1400" kern="1200" dirty="0">
              <a:solidFill>
                <a:srgbClr val="003865">
                  <a:hueOff val="0"/>
                  <a:satOff val="0"/>
                  <a:lumOff val="0"/>
                  <a:alphaOff val="0"/>
                </a:srgbClr>
              </a:solidFill>
              <a:latin typeface="Calibri"/>
              <a:ea typeface="+mn-ea"/>
              <a:cs typeface="+mn-cs"/>
            </a:rPr>
            <a:t>your worksite to your account </a:t>
          </a:r>
          <a:r>
            <a:rPr lang="en-US" sz="1400" kern="1200" dirty="0">
              <a:solidFill>
                <a:srgbClr val="003865"/>
              </a:solidFill>
              <a:latin typeface="Calibri"/>
              <a:ea typeface="+mn-ea"/>
              <a:cs typeface="+mn-cs"/>
            </a:rPr>
            <a:t>from the employer dashboard </a:t>
          </a:r>
          <a:r>
            <a:rPr lang="en-US" sz="1400" kern="1200" dirty="0">
              <a:solidFill>
                <a:srgbClr val="003865">
                  <a:hueOff val="0"/>
                  <a:satOff val="0"/>
                  <a:lumOff val="0"/>
                  <a:alphaOff val="0"/>
                </a:srgbClr>
              </a:solidFill>
              <a:latin typeface="Calibri"/>
              <a:ea typeface="+mn-ea"/>
              <a:cs typeface="+mn-cs"/>
            </a:rPr>
            <a:t>(You must do this step before you are able to fill out the scorecard)</a:t>
          </a:r>
          <a:r>
            <a:rPr lang="en-US" sz="2200" kern="1200" dirty="0">
              <a:solidFill>
                <a:srgbClr val="003865">
                  <a:hueOff val="0"/>
                  <a:satOff val="0"/>
                  <a:lumOff val="0"/>
                  <a:alphaOff val="0"/>
                </a:srgbClr>
              </a:solidFill>
              <a:latin typeface="Calibri"/>
              <a:ea typeface="+mn-ea"/>
              <a:cs typeface="+mn-cs"/>
            </a:rPr>
            <a:t>						</a:t>
          </a:r>
        </a:p>
      </dsp:txBody>
      <dsp:txXfrm rot="-5400000">
        <a:off x="3320271" y="3945411"/>
        <a:ext cx="5534959" cy="1099011"/>
      </dsp:txXfrm>
    </dsp:sp>
    <dsp:sp modelId="{E71B65C0-6EB0-4DF7-BE67-69CC21254568}">
      <dsp:nvSpPr>
        <dsp:cNvPr id="0" name=""/>
        <dsp:cNvSpPr/>
      </dsp:nvSpPr>
      <dsp:spPr>
        <a:xfrm>
          <a:off x="714" y="3733717"/>
          <a:ext cx="3319557" cy="1522399"/>
        </a:xfrm>
        <a:prstGeom prst="round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Add your worksite</a:t>
          </a:r>
        </a:p>
      </dsp:txBody>
      <dsp:txXfrm>
        <a:off x="75031" y="3808034"/>
        <a:ext cx="3170923" cy="137376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76CBC7-EB90-46CE-A18E-9E09C7B8A488}" type="datetimeFigureOut">
              <a:rPr lang="en-US" smtClean="0"/>
              <a:t>3/3/2022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6F49BA-09D7-4A93-98C9-3FC2C0008E63}" type="slidenum">
              <a:rPr lang="en-US" smtClean="0"/>
              <a:t>‹#›</a:t>
            </a:fld>
            <a:endParaRPr lang="en-US"/>
          </a:p>
        </p:txBody>
      </p:sp>
    </p:spTree>
    <p:extLst>
      <p:ext uri="{BB962C8B-B14F-4D97-AF65-F5344CB8AC3E}">
        <p14:creationId xmlns:p14="http://schemas.microsoft.com/office/powerpoint/2010/main" val="1003071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046B0C-370E-482E-9AB9-324588A354E9}" type="datetimeFigureOut">
              <a:rPr lang="en-US" smtClean="0"/>
              <a:t>3/3/2022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4460E9-D684-4FD0-86B7-B97213AA2680}" type="slidenum">
              <a:rPr lang="en-US" smtClean="0"/>
              <a:t>‹#›</a:t>
            </a:fld>
            <a:endParaRPr lang="en-US"/>
          </a:p>
        </p:txBody>
      </p:sp>
    </p:spTree>
    <p:extLst>
      <p:ext uri="{BB962C8B-B14F-4D97-AF65-F5344CB8AC3E}">
        <p14:creationId xmlns:p14="http://schemas.microsoft.com/office/powerpoint/2010/main" val="285541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a:p>
            <a:r>
              <a:rPr lang="en-US" dirty="0"/>
              <a:t>Yao</a:t>
            </a:r>
          </a:p>
          <a:p>
            <a:endParaRPr lang="en-US" dirty="0"/>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1</a:t>
            </a:fld>
            <a:endParaRPr lang="en-US"/>
          </a:p>
        </p:txBody>
      </p:sp>
    </p:spTree>
    <p:extLst>
      <p:ext uri="{BB962C8B-B14F-4D97-AF65-F5344CB8AC3E}">
        <p14:creationId xmlns:p14="http://schemas.microsoft.com/office/powerpoint/2010/main" val="322391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 Shasky, Saint Paul - </a:t>
            </a:r>
            <a:r>
              <a:rPr lang="en-US" sz="1200" kern="1200" baseline="0" dirty="0">
                <a:solidFill>
                  <a:schemeClr val="tx1"/>
                </a:solidFill>
                <a:effectLst/>
                <a:latin typeface="+mn-lt"/>
                <a:ea typeface="+mn-ea"/>
                <a:cs typeface="+mn-cs"/>
              </a:rPr>
              <a:t>Ramsey County Public Health</a:t>
            </a:r>
          </a:p>
          <a:p>
            <a:pPr lvl="0"/>
            <a:endParaRPr lang="en-US" sz="1200" kern="1200" baseline="0" dirty="0">
              <a:solidFill>
                <a:schemeClr val="tx1"/>
              </a:solidFill>
              <a:effectLst/>
              <a:latin typeface="+mn-lt"/>
              <a:ea typeface="+mn-ea"/>
              <a:cs typeface="+mn-cs"/>
            </a:endParaRPr>
          </a:p>
          <a:p>
            <a:r>
              <a:rPr lang="en-US" baseline="0" dirty="0"/>
              <a:t>Before I get started can I just get a feel for the room? How many of you currently have a wellness program in place? How many have had a program for at least one year? Three, five, longer?</a:t>
            </a:r>
          </a:p>
          <a:p>
            <a:endParaRPr lang="en-US" baseline="0" dirty="0"/>
          </a:p>
          <a:p>
            <a:r>
              <a:rPr lang="en-US" baseline="0" dirty="0"/>
              <a:t>How many of you who have had a program for quite a while are happy with the engagement of your employees into your program?</a:t>
            </a:r>
          </a:p>
          <a:p>
            <a:endParaRPr lang="en-US" baseline="0" dirty="0"/>
          </a:p>
          <a:p>
            <a:r>
              <a:rPr lang="en-US" baseline="0" dirty="0"/>
              <a:t>Today, we are going to talk about the foundational pieces to workplace wellness. We focus a considerable amount of time on the foundational pieces because they are the foundation of your wellness program and help create some stickiness the program.</a:t>
            </a:r>
            <a:endParaRPr lang="en-US" dirty="0"/>
          </a:p>
          <a:p>
            <a:endParaRPr lang="en-US" dirty="0"/>
          </a:p>
          <a:p>
            <a:r>
              <a:rPr lang="en-US" dirty="0"/>
              <a:t>Here are the</a:t>
            </a:r>
            <a:r>
              <a:rPr lang="en-US" baseline="0" dirty="0"/>
              <a:t> foundational e</a:t>
            </a:r>
            <a:r>
              <a:rPr lang="en-US" dirty="0"/>
              <a:t>lements. Notice</a:t>
            </a:r>
            <a:r>
              <a:rPr lang="en-US" baseline="0" dirty="0"/>
              <a:t> this isn’t a sequential process. Things can change in an organization that affect the wellness program. The leadership may change, employees who sat on the wellness committee may leave the organization, the demographic make up of an organization can change.</a:t>
            </a:r>
            <a:endParaRPr lang="en-US" dirty="0"/>
          </a:p>
          <a:p>
            <a:endParaRPr lang="en-US" dirty="0"/>
          </a:p>
          <a:p>
            <a:r>
              <a:rPr lang="en-US" dirty="0"/>
              <a:t>Leadership support is a</a:t>
            </a:r>
            <a:r>
              <a:rPr lang="en-US" baseline="0" dirty="0"/>
              <a:t> vital role in any employee wellness initiative. Without it, programs exist but can flounder. </a:t>
            </a:r>
            <a:endParaRPr lang="en-US" dirty="0"/>
          </a:p>
          <a:p>
            <a:endParaRPr lang="en-US" dirty="0"/>
          </a:p>
          <a:p>
            <a:r>
              <a:rPr lang="en-US" dirty="0"/>
              <a:t>Wellness team: developing a team that includes a broad cross section of employees creates the infrastructure that has representation across the organization; increasing buy-in and helps to avoid some of the potential road blocks.</a:t>
            </a:r>
          </a:p>
          <a:p>
            <a:endParaRPr lang="en-US" dirty="0"/>
          </a:p>
          <a:p>
            <a:r>
              <a:rPr lang="en-US" dirty="0"/>
              <a:t>Measurement or evaluation: like any process, measurement gives you data that can help to tell the story of your efforts and goals, help identify what it is you want to measure, not to mention help with accountability. This</a:t>
            </a:r>
            <a:r>
              <a:rPr lang="en-US" baseline="0" dirty="0"/>
              <a:t> is a piece forgotten by a lot of wellness coordinators or wellness committees, but it is necessary to be able to report to leadership what is going well and what is not when it comes to your wellness initiative.</a:t>
            </a:r>
            <a:endParaRPr lang="en-US" dirty="0"/>
          </a:p>
          <a:p>
            <a:endParaRPr lang="en-US" dirty="0"/>
          </a:p>
          <a:p>
            <a:r>
              <a:rPr lang="en-US" dirty="0"/>
              <a:t>Vision Statement: A statement of the organization’s values and goals for their wellness initiative. Can help focus strategic planning direction.</a:t>
            </a:r>
          </a:p>
          <a:p>
            <a:endParaRPr lang="en-US" dirty="0"/>
          </a:p>
          <a:p>
            <a:r>
              <a:rPr lang="en-US" dirty="0"/>
              <a:t>Brand: It’s what your initiative is. Think of it as your initiative’s purpose, principles and passion. A logo is not a brand – a logo evokes the image of what you want your audience to think of when they think of your wellness initiative.</a:t>
            </a:r>
          </a:p>
          <a:p>
            <a:endParaRPr lang="en-US" dirty="0"/>
          </a:p>
          <a:p>
            <a:r>
              <a:rPr lang="en-US" dirty="0"/>
              <a:t>Communications: Having a solid communication plan is critical to effective initiatives. </a:t>
            </a:r>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10</a:t>
            </a:fld>
            <a:endParaRPr lang="en-US"/>
          </a:p>
        </p:txBody>
      </p:sp>
    </p:spTree>
    <p:extLst>
      <p:ext uri="{BB962C8B-B14F-4D97-AF65-F5344CB8AC3E}">
        <p14:creationId xmlns:p14="http://schemas.microsoft.com/office/powerpoint/2010/main" val="279800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a:t>
            </a:r>
          </a:p>
          <a:p>
            <a:endParaRPr lang="en-US" dirty="0"/>
          </a:p>
          <a:p>
            <a:r>
              <a:rPr lang="en-US" dirty="0"/>
              <a:t>There are</a:t>
            </a:r>
            <a:r>
              <a:rPr lang="en-US" baseline="0" dirty="0"/>
              <a:t> a variety of ways leaders can support a wellness initiative. These are just a few ideas.</a:t>
            </a:r>
          </a:p>
          <a:p>
            <a:r>
              <a:rPr lang="en-US" baseline="0" dirty="0"/>
              <a:t>Some leaders are very comfortable being a visible champion, while others are not. Being a good wellness role model is important so when leaders ask what you want them to do, make sure to include just doing things like getting away from their desk to not talking openly about their less than healthy behaviors.</a:t>
            </a:r>
          </a:p>
          <a:p>
            <a:endParaRPr lang="en-US" baseline="0" dirty="0"/>
          </a:p>
          <a:p>
            <a:r>
              <a:rPr lang="en-US" baseline="0" dirty="0"/>
              <a:t>We tend to think about senior level leaders when it comes to wellness program support, but it is important to include mid level managers as well. Good wellness initiatives can have senior level support but then be stopped by unsupportive  middle managers. </a:t>
            </a:r>
            <a:endParaRPr lang="en-US" dirty="0"/>
          </a:p>
          <a:p>
            <a:endParaRPr lang="en-US" dirty="0"/>
          </a:p>
        </p:txBody>
      </p:sp>
      <p:sp>
        <p:nvSpPr>
          <p:cNvPr id="4" name="Slide Number Placeholder 3"/>
          <p:cNvSpPr>
            <a:spLocks noGrp="1"/>
          </p:cNvSpPr>
          <p:nvPr>
            <p:ph type="sldNum" sz="quarter" idx="5"/>
          </p:nvPr>
        </p:nvSpPr>
        <p:spPr/>
        <p:txBody>
          <a:bodyPr/>
          <a:lstStyle/>
          <a:p>
            <a:fld id="{864460E9-D684-4FD0-86B7-B97213AA2680}" type="slidenum">
              <a:rPr lang="en-US" smtClean="0"/>
              <a:t>11</a:t>
            </a:fld>
            <a:endParaRPr lang="en-US"/>
          </a:p>
        </p:txBody>
      </p:sp>
    </p:spTree>
    <p:extLst>
      <p:ext uri="{BB962C8B-B14F-4D97-AF65-F5344CB8AC3E}">
        <p14:creationId xmlns:p14="http://schemas.microsoft.com/office/powerpoint/2010/main" val="372626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a:t>
            </a:r>
          </a:p>
          <a:p>
            <a:endParaRPr lang="en-US" dirty="0"/>
          </a:p>
          <a:p>
            <a:r>
              <a:rPr lang="en-US" dirty="0"/>
              <a:t>How are you going to let employees know about your wellness program? What is it called, what does it look like, how will you let them</a:t>
            </a:r>
            <a:r>
              <a:rPr lang="en-US" baseline="0" dirty="0"/>
              <a:t> know about it?</a:t>
            </a:r>
            <a:endParaRPr lang="en-US" dirty="0"/>
          </a:p>
          <a:p>
            <a:endParaRPr lang="en-US" dirty="0"/>
          </a:p>
          <a:p>
            <a:r>
              <a:rPr lang="en-US" dirty="0"/>
              <a:t>It</a:t>
            </a:r>
            <a:r>
              <a:rPr lang="en-US" baseline="0" dirty="0"/>
              <a:t> is a good idea to create a mission statement for your wellness program that ties in to the mission statement of your organization. Do you know the mission statement of your organization? </a:t>
            </a:r>
          </a:p>
          <a:p>
            <a:endParaRPr lang="en-US" baseline="0" dirty="0"/>
          </a:p>
          <a:p>
            <a:r>
              <a:rPr lang="en-US" baseline="0" dirty="0"/>
              <a:t>A mission statement that coincides with the mission statement of the overall organization can show employees the organization is committed to the wellness program and the efforts to help employees live healthier lives while at work.</a:t>
            </a:r>
          </a:p>
          <a:p>
            <a:endParaRPr lang="en-US" baseline="0" dirty="0"/>
          </a:p>
          <a:p>
            <a:pPr defTabSz="931774">
              <a:defRPr/>
            </a:pPr>
            <a:r>
              <a:rPr lang="en-US" dirty="0"/>
              <a:t>A</a:t>
            </a:r>
            <a:r>
              <a:rPr lang="en-US" baseline="0" dirty="0"/>
              <a:t> brand logo can help employees identify what the wellness program is doing and gives it a visible presence throughout the organization.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4460E9-D684-4FD0-86B7-B97213AA2680}" type="slidenum">
              <a:rPr lang="en-US" smtClean="0"/>
              <a:t>12</a:t>
            </a:fld>
            <a:endParaRPr lang="en-US"/>
          </a:p>
        </p:txBody>
      </p:sp>
    </p:spTree>
    <p:extLst>
      <p:ext uri="{BB962C8B-B14F-4D97-AF65-F5344CB8AC3E}">
        <p14:creationId xmlns:p14="http://schemas.microsoft.com/office/powerpoint/2010/main" val="386837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 </a:t>
            </a:r>
          </a:p>
          <a:p>
            <a:endParaRPr lang="en-US" dirty="0"/>
          </a:p>
          <a:p>
            <a:endParaRPr lang="en-US" dirty="0"/>
          </a:p>
        </p:txBody>
      </p:sp>
      <p:sp>
        <p:nvSpPr>
          <p:cNvPr id="4" name="Slide Number Placeholder 3"/>
          <p:cNvSpPr>
            <a:spLocks noGrp="1"/>
          </p:cNvSpPr>
          <p:nvPr>
            <p:ph type="sldNum" sz="quarter" idx="5"/>
          </p:nvPr>
        </p:nvSpPr>
        <p:spPr/>
        <p:txBody>
          <a:bodyPr/>
          <a:lstStyle/>
          <a:p>
            <a:fld id="{864460E9-D684-4FD0-86B7-B97213AA2680}" type="slidenum">
              <a:rPr lang="en-US" smtClean="0"/>
              <a:t>13</a:t>
            </a:fld>
            <a:endParaRPr lang="en-US"/>
          </a:p>
        </p:txBody>
      </p:sp>
    </p:spTree>
    <p:extLst>
      <p:ext uri="{BB962C8B-B14F-4D97-AF65-F5344CB8AC3E}">
        <p14:creationId xmlns:p14="http://schemas.microsoft.com/office/powerpoint/2010/main" val="321859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 change picture and title if needed.</a:t>
            </a:r>
          </a:p>
          <a:p>
            <a:endParaRPr lang="en-US" dirty="0"/>
          </a:p>
          <a:p>
            <a:r>
              <a:rPr lang="en-US" dirty="0"/>
              <a:t>Activity: Mindful Breathing - https://youtu.be/c1Ndym-IsQg</a:t>
            </a:r>
          </a:p>
          <a:p>
            <a:endParaRPr lang="en-US" dirty="0"/>
          </a:p>
          <a:p>
            <a:r>
              <a:rPr lang="en-US" dirty="0"/>
              <a:t>Backup Activity: Mindful Breathing Script</a:t>
            </a:r>
          </a:p>
        </p:txBody>
      </p:sp>
      <p:sp>
        <p:nvSpPr>
          <p:cNvPr id="4" name="Slide Number Placeholder 3"/>
          <p:cNvSpPr>
            <a:spLocks noGrp="1"/>
          </p:cNvSpPr>
          <p:nvPr>
            <p:ph type="sldNum" sz="quarter" idx="5"/>
          </p:nvPr>
        </p:nvSpPr>
        <p:spPr/>
        <p:txBody>
          <a:bodyPr/>
          <a:lstStyle/>
          <a:p>
            <a:fld id="{864460E9-D684-4FD0-86B7-B97213AA2680}" type="slidenum">
              <a:rPr lang="en-US" smtClean="0"/>
              <a:t>14</a:t>
            </a:fld>
            <a:endParaRPr lang="en-US"/>
          </a:p>
        </p:txBody>
      </p:sp>
    </p:spTree>
    <p:extLst>
      <p:ext uri="{BB962C8B-B14F-4D97-AF65-F5344CB8AC3E}">
        <p14:creationId xmlns:p14="http://schemas.microsoft.com/office/powerpoint/2010/main" val="74257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a:t>
            </a:r>
          </a:p>
          <a:p>
            <a:endParaRPr lang="en-US" dirty="0"/>
          </a:p>
          <a:p>
            <a:r>
              <a:rPr lang="en-US" dirty="0"/>
              <a:t>Evaluation is also</a:t>
            </a:r>
            <a:r>
              <a:rPr lang="en-US" baseline="0" dirty="0"/>
              <a:t> an important part of a workplace wellness program. Evaluating the organization as a whole as well as surveying the employees can help guide the wellness committee in creating a plan.</a:t>
            </a:r>
          </a:p>
          <a:p>
            <a:endParaRPr lang="en-US" baseline="0" dirty="0"/>
          </a:p>
          <a:p>
            <a:r>
              <a:rPr lang="en-US" baseline="0" dirty="0"/>
              <a:t>We recommend using the CDC scorecard to evaluate the organization.</a:t>
            </a:r>
            <a:endParaRPr lang="en-US" dirty="0"/>
          </a:p>
          <a:p>
            <a:endParaRPr lang="en-US" dirty="0"/>
          </a:p>
        </p:txBody>
      </p:sp>
      <p:sp>
        <p:nvSpPr>
          <p:cNvPr id="4" name="Slide Number Placeholder 3"/>
          <p:cNvSpPr>
            <a:spLocks noGrp="1"/>
          </p:cNvSpPr>
          <p:nvPr>
            <p:ph type="sldNum" sz="quarter" idx="5"/>
          </p:nvPr>
        </p:nvSpPr>
        <p:spPr/>
        <p:txBody>
          <a:bodyPr/>
          <a:lstStyle/>
          <a:p>
            <a:fld id="{864460E9-D684-4FD0-86B7-B97213AA2680}" type="slidenum">
              <a:rPr lang="en-US" smtClean="0"/>
              <a:t>15</a:t>
            </a:fld>
            <a:endParaRPr lang="en-US"/>
          </a:p>
        </p:txBody>
      </p:sp>
    </p:spTree>
    <p:extLst>
      <p:ext uri="{BB962C8B-B14F-4D97-AF65-F5344CB8AC3E}">
        <p14:creationId xmlns:p14="http://schemas.microsoft.com/office/powerpoint/2010/main" val="273885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a:t>
            </a:r>
          </a:p>
          <a:p>
            <a:endParaRPr lang="en-US" dirty="0"/>
          </a:p>
        </p:txBody>
      </p:sp>
      <p:sp>
        <p:nvSpPr>
          <p:cNvPr id="4" name="Slide Number Placeholder 3"/>
          <p:cNvSpPr>
            <a:spLocks noGrp="1"/>
          </p:cNvSpPr>
          <p:nvPr>
            <p:ph type="sldNum" sz="quarter" idx="5"/>
          </p:nvPr>
        </p:nvSpPr>
        <p:spPr/>
        <p:txBody>
          <a:bodyPr/>
          <a:lstStyle/>
          <a:p>
            <a:fld id="{864460E9-D684-4FD0-86B7-B97213AA2680}" type="slidenum">
              <a:rPr lang="en-US" smtClean="0"/>
              <a:t>16</a:t>
            </a:fld>
            <a:endParaRPr lang="en-US"/>
          </a:p>
        </p:txBody>
      </p:sp>
    </p:spTree>
    <p:extLst>
      <p:ext uri="{BB962C8B-B14F-4D97-AF65-F5344CB8AC3E}">
        <p14:creationId xmlns:p14="http://schemas.microsoft.com/office/powerpoint/2010/main" val="1790556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4460E9-D684-4FD0-86B7-B97213AA2680}" type="slidenum">
              <a:rPr lang="en-US" smtClean="0"/>
              <a:t>17</a:t>
            </a:fld>
            <a:endParaRPr lang="en-US"/>
          </a:p>
        </p:txBody>
      </p:sp>
    </p:spTree>
    <p:extLst>
      <p:ext uri="{BB962C8B-B14F-4D97-AF65-F5344CB8AC3E}">
        <p14:creationId xmlns:p14="http://schemas.microsoft.com/office/powerpoint/2010/main" val="30983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a:t>
            </a:r>
          </a:p>
          <a:p>
            <a:endParaRPr lang="en-US" dirty="0"/>
          </a:p>
          <a:p>
            <a:r>
              <a:rPr lang="en-US" dirty="0"/>
              <a:t>After reading slide content, ask if anyone on the call has completed the CDC </a:t>
            </a:r>
            <a:r>
              <a:rPr lang="en-US" dirty="0" err="1"/>
              <a:t>ScoreCard</a:t>
            </a:r>
            <a:r>
              <a:rPr lang="en-US" dirty="0"/>
              <a:t> before and what was their experience with it.</a:t>
            </a:r>
          </a:p>
        </p:txBody>
      </p:sp>
      <p:sp>
        <p:nvSpPr>
          <p:cNvPr id="4" name="Slide Number Placeholder 3"/>
          <p:cNvSpPr>
            <a:spLocks noGrp="1"/>
          </p:cNvSpPr>
          <p:nvPr>
            <p:ph type="sldNum" sz="quarter" idx="5"/>
          </p:nvPr>
        </p:nvSpPr>
        <p:spPr/>
        <p:txBody>
          <a:bodyPr/>
          <a:lstStyle/>
          <a:p>
            <a:fld id="{864460E9-D684-4FD0-86B7-B97213AA2680}" type="slidenum">
              <a:rPr lang="en-US" smtClean="0"/>
              <a:t>18</a:t>
            </a:fld>
            <a:endParaRPr lang="en-US"/>
          </a:p>
        </p:txBody>
      </p:sp>
    </p:spTree>
    <p:extLst>
      <p:ext uri="{BB962C8B-B14F-4D97-AF65-F5344CB8AC3E}">
        <p14:creationId xmlns:p14="http://schemas.microsoft.com/office/powerpoint/2010/main" val="54370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 importance of policies and guidelines</a:t>
            </a:r>
          </a:p>
          <a:p>
            <a:endParaRPr lang="en-US" dirty="0"/>
          </a:p>
          <a:p>
            <a:r>
              <a:rPr lang="en-US" dirty="0"/>
              <a:t>You can find sample policy language on the SPAC Wellness Page: https://www.stpaulchamber.com/workplacewellness.html</a:t>
            </a:r>
          </a:p>
        </p:txBody>
      </p:sp>
      <p:sp>
        <p:nvSpPr>
          <p:cNvPr id="4" name="Slide Number Placeholder 3"/>
          <p:cNvSpPr>
            <a:spLocks noGrp="1"/>
          </p:cNvSpPr>
          <p:nvPr>
            <p:ph type="sldNum" sz="quarter" idx="10"/>
          </p:nvPr>
        </p:nvSpPr>
        <p:spPr/>
        <p:txBody>
          <a:bodyPr/>
          <a:lstStyle/>
          <a:p>
            <a:fld id="{864460E9-D684-4FD0-86B7-B97213AA2680}" type="slidenum">
              <a:rPr lang="en-US" smtClean="0"/>
              <a:t>19</a:t>
            </a:fld>
            <a:endParaRPr lang="en-US"/>
          </a:p>
        </p:txBody>
      </p:sp>
    </p:spTree>
    <p:extLst>
      <p:ext uri="{BB962C8B-B14F-4D97-AF65-F5344CB8AC3E}">
        <p14:creationId xmlns:p14="http://schemas.microsoft.com/office/powerpoint/2010/main" val="368561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Yao</a:t>
            </a:r>
          </a:p>
        </p:txBody>
      </p:sp>
      <p:sp>
        <p:nvSpPr>
          <p:cNvPr id="4" name="Slide Number Placeholder 3"/>
          <p:cNvSpPr>
            <a:spLocks noGrp="1"/>
          </p:cNvSpPr>
          <p:nvPr>
            <p:ph type="sldNum" sz="quarter" idx="5"/>
          </p:nvPr>
        </p:nvSpPr>
        <p:spPr/>
        <p:txBody>
          <a:bodyPr/>
          <a:lstStyle/>
          <a:p>
            <a:fld id="{864460E9-D684-4FD0-86B7-B97213AA2680}" type="slidenum">
              <a:rPr lang="en-US" smtClean="0"/>
              <a:t>2</a:t>
            </a:fld>
            <a:endParaRPr lang="en-US"/>
          </a:p>
        </p:txBody>
      </p:sp>
    </p:spTree>
    <p:extLst>
      <p:ext uri="{BB962C8B-B14F-4D97-AF65-F5344CB8AC3E}">
        <p14:creationId xmlns:p14="http://schemas.microsoft.com/office/powerpoint/2010/main" val="330016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umanst521 BT" panose="020B0602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Yao- timeline and expectation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20</a:t>
            </a:fld>
            <a:endParaRPr lang="en-US"/>
          </a:p>
        </p:txBody>
      </p:sp>
    </p:spTree>
    <p:extLst>
      <p:ext uri="{BB962C8B-B14F-4D97-AF65-F5344CB8AC3E}">
        <p14:creationId xmlns:p14="http://schemas.microsoft.com/office/powerpoint/2010/main" val="336787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Yao- Timeline and expectations </a:t>
            </a:r>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21</a:t>
            </a:fld>
            <a:endParaRPr lang="en-US"/>
          </a:p>
        </p:txBody>
      </p:sp>
    </p:spTree>
    <p:extLst>
      <p:ext uri="{BB962C8B-B14F-4D97-AF65-F5344CB8AC3E}">
        <p14:creationId xmlns:p14="http://schemas.microsoft.com/office/powerpoint/2010/main" val="407962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Yao- Timeline and expectations </a:t>
            </a:r>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22</a:t>
            </a:fld>
            <a:endParaRPr lang="en-US"/>
          </a:p>
        </p:txBody>
      </p:sp>
    </p:spTree>
    <p:extLst>
      <p:ext uri="{BB962C8B-B14F-4D97-AF65-F5344CB8AC3E}">
        <p14:creationId xmlns:p14="http://schemas.microsoft.com/office/powerpoint/2010/main" val="5250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Yao- SPACC</a:t>
            </a:r>
            <a:r>
              <a:rPr lang="en-US" baseline="0" dirty="0"/>
              <a:t> Overview</a:t>
            </a:r>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3</a:t>
            </a:fld>
            <a:endParaRPr lang="en-US"/>
          </a:p>
        </p:txBody>
      </p:sp>
    </p:spTree>
    <p:extLst>
      <p:ext uri="{BB962C8B-B14F-4D97-AF65-F5344CB8AC3E}">
        <p14:creationId xmlns:p14="http://schemas.microsoft.com/office/powerpoint/2010/main" val="212967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Yao- SPACC</a:t>
            </a:r>
            <a:r>
              <a:rPr lang="en-US" baseline="0" dirty="0"/>
              <a:t> Overview</a:t>
            </a:r>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4</a:t>
            </a:fld>
            <a:endParaRPr lang="en-US"/>
          </a:p>
        </p:txBody>
      </p:sp>
    </p:spTree>
    <p:extLst>
      <p:ext uri="{BB962C8B-B14F-4D97-AF65-F5344CB8AC3E}">
        <p14:creationId xmlns:p14="http://schemas.microsoft.com/office/powerpoint/2010/main" val="47675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Lia Yang, Saint Paul - </a:t>
            </a:r>
            <a:r>
              <a:rPr lang="en-US" sz="1200" kern="1200" baseline="0" dirty="0">
                <a:solidFill>
                  <a:schemeClr val="tx1"/>
                </a:solidFill>
                <a:effectLst/>
                <a:latin typeface="+mn-lt"/>
                <a:ea typeface="+mn-ea"/>
                <a:cs typeface="+mn-cs"/>
              </a:rPr>
              <a:t>Ramsey County Public Health</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Statewide Health Improvement Partnership (SHIP) Overview</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give a brief overview about SHIP, SHIP stands for Statewide Health Improvement Partnership. This is a grant that is given from the Minnesota Department of Health to local public health departments to utilize. This grant mainly focuses on health eating, active living, and tobacco-free living. </a:t>
            </a:r>
          </a:p>
          <a:p>
            <a:endParaRPr lang="en-US" dirty="0"/>
          </a:p>
        </p:txBody>
      </p:sp>
      <p:sp>
        <p:nvSpPr>
          <p:cNvPr id="4" name="Slide Number Placeholder 3"/>
          <p:cNvSpPr>
            <a:spLocks noGrp="1"/>
          </p:cNvSpPr>
          <p:nvPr>
            <p:ph type="sldNum" sz="quarter" idx="10"/>
          </p:nvPr>
        </p:nvSpPr>
        <p:spPr/>
        <p:txBody>
          <a:bodyPr/>
          <a:lstStyle/>
          <a:p>
            <a:fld id="{864460E9-D684-4FD0-86B7-B97213AA2680}" type="slidenum">
              <a:rPr lang="en-US" smtClean="0"/>
              <a:t>5</a:t>
            </a:fld>
            <a:endParaRPr lang="en-US"/>
          </a:p>
        </p:txBody>
      </p:sp>
    </p:spTree>
    <p:extLst>
      <p:ext uri="{BB962C8B-B14F-4D97-AF65-F5344CB8AC3E}">
        <p14:creationId xmlns:p14="http://schemas.microsoft.com/office/powerpoint/2010/main" val="373779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Lia Yang, Saint Paul - </a:t>
            </a:r>
            <a:r>
              <a:rPr lang="en-US" sz="1200" kern="1200" baseline="0" dirty="0">
                <a:solidFill>
                  <a:schemeClr val="tx1"/>
                </a:solidFill>
                <a:effectLst/>
                <a:latin typeface="+mn-lt"/>
                <a:ea typeface="+mn-ea"/>
                <a:cs typeface="+mn-cs"/>
              </a:rPr>
              <a:t>Ramsey County Public Health</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Statewide Health Improvement Partnership (SHIP) Overview</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SHIP also focuses on . . . *Read the slide*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just want to put an emphasis on really focusing on these changes within PSE because it really determines what if these changes being applied is something for the long-term or is it only staying for a short-term period of time. And the question being asked is, “Is the changes we are making sustainable?”</a:t>
            </a:r>
          </a:p>
        </p:txBody>
      </p:sp>
      <p:sp>
        <p:nvSpPr>
          <p:cNvPr id="4" name="Slide Number Placeholder 3"/>
          <p:cNvSpPr>
            <a:spLocks noGrp="1"/>
          </p:cNvSpPr>
          <p:nvPr>
            <p:ph type="sldNum" sz="quarter" idx="10"/>
          </p:nvPr>
        </p:nvSpPr>
        <p:spPr/>
        <p:txBody>
          <a:bodyPr/>
          <a:lstStyle/>
          <a:p>
            <a:fld id="{864460E9-D684-4FD0-86B7-B97213AA2680}" type="slidenum">
              <a:rPr lang="en-US" smtClean="0"/>
              <a:t>6</a:t>
            </a:fld>
            <a:endParaRPr lang="en-US"/>
          </a:p>
        </p:txBody>
      </p:sp>
    </p:spTree>
    <p:extLst>
      <p:ext uri="{BB962C8B-B14F-4D97-AF65-F5344CB8AC3E}">
        <p14:creationId xmlns:p14="http://schemas.microsoft.com/office/powerpoint/2010/main" val="13947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Lia Yang, Saint Paul - </a:t>
            </a:r>
            <a:r>
              <a:rPr lang="en-US" sz="1200" kern="1200" baseline="0" dirty="0">
                <a:solidFill>
                  <a:schemeClr val="tx1"/>
                </a:solidFill>
                <a:effectLst/>
                <a:latin typeface="+mn-lt"/>
                <a:ea typeface="+mn-ea"/>
                <a:cs typeface="+mn-cs"/>
              </a:rPr>
              <a:t>Ramsey County Public Health</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Statewide Health Improvement Partnership (SHIP) Overview</a:t>
            </a:r>
          </a:p>
          <a:p>
            <a:pPr lvl="0"/>
            <a:endParaRPr lang="en-US" sz="1200" kern="1200" dirty="0">
              <a:solidFill>
                <a:schemeClr val="tx1"/>
              </a:solidFill>
              <a:effectLst/>
              <a:latin typeface="+mn-lt"/>
              <a:ea typeface="+mn-ea"/>
              <a:cs typeface="+mn-cs"/>
            </a:endParaRPr>
          </a:p>
          <a:p>
            <a:r>
              <a:rPr lang="en-US" dirty="0"/>
              <a:t>Within this grant, there are some guidelines that needs to be followed about allowable and unallowable expenses. Here are some examples of what the expenses can and cannot be used for, but the main thing that should be ask is can the equipment/supplies be used by multiple people and multiple times? If it is only for one person or one-time use, it likely doesn’t qualify. For example one of the many things that would not be qualified is buying food for a meeting, which is a one time transaction, one time use. Versus maybe having a garden where you can grow produce for many years and be able to utilize that over and over again. </a:t>
            </a:r>
          </a:p>
          <a:p>
            <a:endParaRPr lang="en-US" dirty="0"/>
          </a:p>
          <a:p>
            <a:r>
              <a:rPr lang="en-US" dirty="0"/>
              <a:t>If there are expenses that you may be unsure about withing your micro grant project, you can contact Yao who can be able to help you determine if its qualified or not.</a:t>
            </a:r>
          </a:p>
        </p:txBody>
      </p:sp>
      <p:sp>
        <p:nvSpPr>
          <p:cNvPr id="4" name="Slide Number Placeholder 3"/>
          <p:cNvSpPr>
            <a:spLocks noGrp="1"/>
          </p:cNvSpPr>
          <p:nvPr>
            <p:ph type="sldNum" sz="quarter" idx="10"/>
          </p:nvPr>
        </p:nvSpPr>
        <p:spPr/>
        <p:txBody>
          <a:bodyPr/>
          <a:lstStyle/>
          <a:p>
            <a:fld id="{864460E9-D684-4FD0-86B7-B97213AA2680}" type="slidenum">
              <a:rPr lang="en-US" smtClean="0"/>
              <a:t>7</a:t>
            </a:fld>
            <a:endParaRPr lang="en-US"/>
          </a:p>
        </p:txBody>
      </p:sp>
    </p:spTree>
    <p:extLst>
      <p:ext uri="{BB962C8B-B14F-4D97-AF65-F5344CB8AC3E}">
        <p14:creationId xmlns:p14="http://schemas.microsoft.com/office/powerpoint/2010/main" val="271812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Lia Yang, Saint Paul - </a:t>
            </a:r>
            <a:r>
              <a:rPr lang="en-US" sz="1200" kern="1200" baseline="0" dirty="0">
                <a:solidFill>
                  <a:schemeClr val="tx1"/>
                </a:solidFill>
                <a:effectLst/>
                <a:latin typeface="+mn-lt"/>
                <a:ea typeface="+mn-ea"/>
                <a:cs typeface="+mn-cs"/>
              </a:rPr>
              <a:t>Ramsey County Public Health</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Pre-Survey link: https://www.surveymonkey.com/r/JP9GS8S </a:t>
            </a:r>
          </a:p>
          <a:p>
            <a:endParaRPr lang="en-US" dirty="0"/>
          </a:p>
          <a:p>
            <a:r>
              <a:rPr lang="en-US" dirty="0"/>
              <a:t>Here are the list of Micro Grant Projects that all of you have looked over and decided to partake in at least one of these projects. So this should look a little familiar. I believe examples of each project or initiative was also given to explore the idea of what you can do with the micro grants that you received for your project.</a:t>
            </a:r>
          </a:p>
          <a:p>
            <a:endParaRPr lang="en-US" dirty="0"/>
          </a:p>
          <a:p>
            <a:r>
              <a:rPr lang="en-US" dirty="0"/>
              <a:t>I just also want to give a reminder that within the Workplace Wellness Micro Grant, you all should have received a link to a pre-survey that was sent by Yao. It required that as a grantee, all of you complete this so we can continue to collect data as SHIP staff to be able to continue the work that we doing, like being able to have this Workplace Wellness Micro Grant. That will be dropped in the chat, it’s a very easy survey of 8 questions to get the scope of your organization and what you may possibly need from us. </a:t>
            </a:r>
          </a:p>
          <a:p>
            <a:endParaRPr lang="en-US" dirty="0"/>
          </a:p>
          <a:p>
            <a:r>
              <a:rPr lang="en-US" dirty="0"/>
              <a:t>There is a wide range of initiatives that could be done, and one of the newest one that was recently added in was the Well-Being Supplement which you had to had applied for during your application for the Workplace Wellness Micro Grant and also get approved of another initiative listed here in order to get the Well-Being Supplement. </a:t>
            </a:r>
          </a:p>
        </p:txBody>
      </p:sp>
      <p:sp>
        <p:nvSpPr>
          <p:cNvPr id="4" name="Slide Number Placeholder 3"/>
          <p:cNvSpPr>
            <a:spLocks noGrp="1"/>
          </p:cNvSpPr>
          <p:nvPr>
            <p:ph type="sldNum" sz="quarter" idx="10"/>
          </p:nvPr>
        </p:nvSpPr>
        <p:spPr/>
        <p:txBody>
          <a:bodyPr/>
          <a:lstStyle/>
          <a:p>
            <a:fld id="{864460E9-D684-4FD0-86B7-B97213AA2680}" type="slidenum">
              <a:rPr lang="en-US" smtClean="0"/>
              <a:t>8</a:t>
            </a:fld>
            <a:endParaRPr lang="en-US"/>
          </a:p>
        </p:txBody>
      </p:sp>
    </p:spTree>
    <p:extLst>
      <p:ext uri="{BB962C8B-B14F-4D97-AF65-F5344CB8AC3E}">
        <p14:creationId xmlns:p14="http://schemas.microsoft.com/office/powerpoint/2010/main" val="290437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Lia Yang, Saint Paul - </a:t>
            </a:r>
            <a:r>
              <a:rPr lang="en-US" sz="1200" kern="1200" baseline="0" dirty="0">
                <a:solidFill>
                  <a:schemeClr val="tx1"/>
                </a:solidFill>
                <a:effectLst/>
                <a:latin typeface="+mn-lt"/>
                <a:ea typeface="+mn-ea"/>
                <a:cs typeface="+mn-cs"/>
              </a:rPr>
              <a:t>Ramsey County Public Health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Well-Being Supplement being one of the newer projects added in, Yao has been communicating with some of you to get more details about your Well-Being projects. Please be patient about the next steps of what this might entail from me and Pa, as SHIP staffs, are still communicating with the Minnesota Department of Health to make sure that ideas of utilizing this Well-Being supplement follows the SHIP grant guidelines. </a:t>
            </a:r>
          </a:p>
          <a:p>
            <a:endParaRPr lang="en-US" dirty="0"/>
          </a:p>
          <a:p>
            <a:r>
              <a:rPr lang="en-US" dirty="0"/>
              <a:t>If there are questions or concerns about this, it might be best to contact me about it. </a:t>
            </a:r>
          </a:p>
        </p:txBody>
      </p:sp>
      <p:sp>
        <p:nvSpPr>
          <p:cNvPr id="4" name="Slide Number Placeholder 3"/>
          <p:cNvSpPr>
            <a:spLocks noGrp="1"/>
          </p:cNvSpPr>
          <p:nvPr>
            <p:ph type="sldNum" sz="quarter" idx="10"/>
          </p:nvPr>
        </p:nvSpPr>
        <p:spPr/>
        <p:txBody>
          <a:bodyPr/>
          <a:lstStyle/>
          <a:p>
            <a:fld id="{864460E9-D684-4FD0-86B7-B97213AA2680}" type="slidenum">
              <a:rPr lang="en-US" smtClean="0"/>
              <a:t>9</a:t>
            </a:fld>
            <a:endParaRPr lang="en-US"/>
          </a:p>
        </p:txBody>
      </p:sp>
    </p:spTree>
    <p:extLst>
      <p:ext uri="{BB962C8B-B14F-4D97-AF65-F5344CB8AC3E}">
        <p14:creationId xmlns:p14="http://schemas.microsoft.com/office/powerpoint/2010/main" val="261423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C053F8-8EEA-4599-984A-488D7C7FC83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253935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053F8-8EEA-4599-984A-488D7C7FC83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298280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053F8-8EEA-4599-984A-488D7C7FC83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327601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C053F8-8EEA-4599-984A-488D7C7FC83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339163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C053F8-8EEA-4599-984A-488D7C7FC83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304422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C053F8-8EEA-4599-984A-488D7C7FC83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278869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C053F8-8EEA-4599-984A-488D7C7FC835}"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288199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C053F8-8EEA-4599-984A-488D7C7FC835}"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412505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053F8-8EEA-4599-984A-488D7C7FC835}"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79729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C053F8-8EEA-4599-984A-488D7C7FC83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184399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C053F8-8EEA-4599-984A-488D7C7FC83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7FC9-6206-4237-843F-8C535212C33D}" type="slidenum">
              <a:rPr lang="en-US" smtClean="0"/>
              <a:t>‹#›</a:t>
            </a:fld>
            <a:endParaRPr lang="en-US"/>
          </a:p>
        </p:txBody>
      </p:sp>
    </p:spTree>
    <p:extLst>
      <p:ext uri="{BB962C8B-B14F-4D97-AF65-F5344CB8AC3E}">
        <p14:creationId xmlns:p14="http://schemas.microsoft.com/office/powerpoint/2010/main" val="118356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053F8-8EEA-4599-984A-488D7C7FC835}" type="datetimeFigureOut">
              <a:rPr lang="en-US" smtClean="0"/>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7FC9-6206-4237-843F-8C535212C33D}" type="slidenum">
              <a:rPr lang="en-US" smtClean="0"/>
              <a:t>‹#›</a:t>
            </a:fld>
            <a:endParaRPr lang="en-US"/>
          </a:p>
        </p:txBody>
      </p:sp>
    </p:spTree>
    <p:extLst>
      <p:ext uri="{BB962C8B-B14F-4D97-AF65-F5344CB8AC3E}">
        <p14:creationId xmlns:p14="http://schemas.microsoft.com/office/powerpoint/2010/main" val="77472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yao@stpaulchamber.com" TargetMode="External"/><Relationship Id="rId2" Type="http://schemas.openxmlformats.org/officeDocument/2006/relationships/hyperlink" Target="https://www.stpaulchamber.com/workplacewellness.html" TargetMode="External"/><Relationship Id="rId1" Type="http://schemas.openxmlformats.org/officeDocument/2006/relationships/slideLayout" Target="../slideLayouts/slideLayout2.xml"/><Relationship Id="rId4" Type="http://schemas.openxmlformats.org/officeDocument/2006/relationships/hyperlink" Target="mailto:lia.yang@co.ramsey.mn.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wellness@saintpaulchamber.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mailto:lia.yang@co.ramsey.mn.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C3EEE-661A-4E6E-83BE-C8E3404830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 t="22709" r="396" b="20187"/>
          <a:stretch/>
        </p:blipFill>
        <p:spPr>
          <a:xfrm>
            <a:off x="-1" y="-241852"/>
            <a:ext cx="9144002" cy="3508839"/>
          </a:xfrm>
          <a:prstGeom prst="rect">
            <a:avLst/>
          </a:prstGeom>
        </p:spPr>
      </p:pic>
      <p:sp>
        <p:nvSpPr>
          <p:cNvPr id="27" name="Rectangle 26"/>
          <p:cNvSpPr/>
          <p:nvPr/>
        </p:nvSpPr>
        <p:spPr>
          <a:xfrm rot="5400000">
            <a:off x="3586206" y="-462006"/>
            <a:ext cx="1971588"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0" y="3449897"/>
            <a:ext cx="9144000" cy="1198303"/>
          </a:xfrm>
          <a:noFill/>
        </p:spPr>
        <p:txBody>
          <a:bodyPr>
            <a:noAutofit/>
          </a:bodyPr>
          <a:lstStyle/>
          <a:p>
            <a:r>
              <a:rPr lang="en-US" sz="3600" dirty="0">
                <a:solidFill>
                  <a:schemeClr val="bg1"/>
                </a:solidFill>
                <a:latin typeface="Humanst521 BT" panose="020B0602020204020204" pitchFamily="34" charset="0"/>
              </a:rPr>
              <a:t>Workplace Wellness Micro Grant</a:t>
            </a:r>
            <a:br>
              <a:rPr lang="en-US" sz="3600" dirty="0">
                <a:solidFill>
                  <a:schemeClr val="bg1"/>
                </a:solidFill>
                <a:latin typeface="Humanst521 BT" panose="020B0602020204020204" pitchFamily="34" charset="0"/>
              </a:rPr>
            </a:br>
            <a:r>
              <a:rPr lang="en-US" sz="3600" dirty="0">
                <a:solidFill>
                  <a:schemeClr val="bg1"/>
                </a:solidFill>
                <a:latin typeface="Humanst521 BT" panose="020B0602020204020204" pitchFamily="34" charset="0"/>
              </a:rPr>
              <a:t>Lunch and </a:t>
            </a:r>
            <a:r>
              <a:rPr lang="en-US" sz="3600">
                <a:solidFill>
                  <a:schemeClr val="bg1"/>
                </a:solidFill>
                <a:latin typeface="Humanst521 BT" panose="020B0602020204020204" pitchFamily="34" charset="0"/>
              </a:rPr>
              <a:t>Learn Kick-Off</a:t>
            </a:r>
            <a:br>
              <a:rPr lang="en-US" sz="3600" dirty="0">
                <a:latin typeface="Humanst521 BT" panose="020B0602020204020204" pitchFamily="34" charset="0"/>
              </a:rPr>
            </a:br>
            <a:endParaRPr lang="en-US" sz="2000" b="1" dirty="0">
              <a:solidFill>
                <a:schemeClr val="bg1"/>
              </a:solidFill>
              <a:latin typeface="Humanst521 BT" panose="020B0602020204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033" y="5486400"/>
            <a:ext cx="1491944" cy="1108130"/>
          </a:xfrm>
          <a:prstGeom prst="rect">
            <a:avLst/>
          </a:prstGeom>
        </p:spPr>
      </p:pic>
      <p:pic>
        <p:nvPicPr>
          <p:cNvPr id="5" name="Picture 4">
            <a:extLst>
              <a:ext uri="{FF2B5EF4-FFF2-40B4-BE49-F238E27FC236}">
                <a16:creationId xmlns:a16="http://schemas.microsoft.com/office/drawing/2014/main" id="{F941F9A0-04DA-4B72-8C22-B21F1FA80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1758" y="5849351"/>
            <a:ext cx="3765384" cy="399049"/>
          </a:xfrm>
          <a:prstGeom prst="rect">
            <a:avLst/>
          </a:prstGeom>
        </p:spPr>
      </p:pic>
      <p:sp>
        <p:nvSpPr>
          <p:cNvPr id="10" name="Rectangle 9">
            <a:extLst>
              <a:ext uri="{FF2B5EF4-FFF2-40B4-BE49-F238E27FC236}">
                <a16:creationId xmlns:a16="http://schemas.microsoft.com/office/drawing/2014/main" id="{93548833-D957-41E0-B4D8-8B72D4EC597F}"/>
              </a:ext>
            </a:extLst>
          </p:cNvPr>
          <p:cNvSpPr/>
          <p:nvPr/>
        </p:nvSpPr>
        <p:spPr>
          <a:xfrm>
            <a:off x="7391400" y="4659868"/>
            <a:ext cx="1537409" cy="369332"/>
          </a:xfrm>
          <a:prstGeom prst="rect">
            <a:avLst/>
          </a:prstGeom>
        </p:spPr>
        <p:txBody>
          <a:bodyPr wrap="none">
            <a:spAutoFit/>
          </a:bodyPr>
          <a:lstStyle/>
          <a:p>
            <a:r>
              <a:rPr lang="en-US" dirty="0">
                <a:solidFill>
                  <a:schemeClr val="bg1"/>
                </a:solidFill>
              </a:rPr>
              <a:t>March 3, 2022</a:t>
            </a:r>
          </a:p>
        </p:txBody>
      </p:sp>
      <p:pic>
        <p:nvPicPr>
          <p:cNvPr id="4" name="Picture 3" descr="Logo&#10;&#10;Description automatically generated">
            <a:extLst>
              <a:ext uri="{FF2B5EF4-FFF2-40B4-BE49-F238E27FC236}">
                <a16:creationId xmlns:a16="http://schemas.microsoft.com/office/drawing/2014/main" id="{491605B0-CABA-42E0-9303-A1AE30E032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268" y="5638800"/>
            <a:ext cx="2133600" cy="836473"/>
          </a:xfrm>
          <a:prstGeom prst="rect">
            <a:avLst/>
          </a:prstGeom>
        </p:spPr>
      </p:pic>
      <p:cxnSp>
        <p:nvCxnSpPr>
          <p:cNvPr id="6" name="Straight Connector 5">
            <a:extLst>
              <a:ext uri="{FF2B5EF4-FFF2-40B4-BE49-F238E27FC236}">
                <a16:creationId xmlns:a16="http://schemas.microsoft.com/office/drawing/2014/main" id="{73E5109C-DAC6-456C-9EBA-E40067CE8337}"/>
              </a:ext>
            </a:extLst>
          </p:cNvPr>
          <p:cNvCxnSpPr>
            <a:cxnSpLocks/>
          </p:cNvCxnSpPr>
          <p:nvPr/>
        </p:nvCxnSpPr>
        <p:spPr>
          <a:xfrm flipV="1">
            <a:off x="-1" y="5105400"/>
            <a:ext cx="9144001" cy="9612"/>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77741750"/>
      </p:ext>
    </p:extLst>
  </p:cSld>
  <p:clrMapOvr>
    <a:masterClrMapping/>
  </p:clrMapOvr>
  <mc:AlternateContent xmlns:mc="http://schemas.openxmlformats.org/markup-compatibility/2006" xmlns:p14="http://schemas.microsoft.com/office/powerpoint/2010/main">
    <mc:Choice Requires="p14">
      <p:transition spd="med" p14:dur="700" advTm="1167">
        <p:fade/>
      </p:transition>
    </mc:Choice>
    <mc:Fallback xmlns="">
      <p:transition spd="med" advTm="116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Wellness Program Startup and Sustainability</a:t>
            </a:r>
          </a:p>
        </p:txBody>
      </p:sp>
      <p:graphicFrame>
        <p:nvGraphicFramePr>
          <p:cNvPr id="9" name="Content Placeholder 5">
            <a:extLst>
              <a:ext uri="{FF2B5EF4-FFF2-40B4-BE49-F238E27FC236}">
                <a16:creationId xmlns:a16="http://schemas.microsoft.com/office/drawing/2014/main" id="{D25E3846-6BD4-4F1A-B926-46F2874CE403}"/>
              </a:ext>
            </a:extLst>
          </p:cNvPr>
          <p:cNvGraphicFramePr>
            <a:graphicFrameLocks/>
          </p:cNvGraphicFramePr>
          <p:nvPr>
            <p:extLst>
              <p:ext uri="{D42A27DB-BD31-4B8C-83A1-F6EECF244321}">
                <p14:modId xmlns:p14="http://schemas.microsoft.com/office/powerpoint/2010/main" val="2654486198"/>
              </p:ext>
            </p:extLst>
          </p:nvPr>
        </p:nvGraphicFramePr>
        <p:xfrm>
          <a:off x="-1066800" y="1752600"/>
          <a:ext cx="10805532" cy="4661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0E807F66-A752-469C-B07E-7DDC0773B4B1}"/>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736720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Leaders Supporting Wellness</a:t>
            </a:r>
          </a:p>
        </p:txBody>
      </p:sp>
      <p:grpSp>
        <p:nvGrpSpPr>
          <p:cNvPr id="8" name="Group 7">
            <a:extLst>
              <a:ext uri="{FF2B5EF4-FFF2-40B4-BE49-F238E27FC236}">
                <a16:creationId xmlns:a16="http://schemas.microsoft.com/office/drawing/2014/main" id="{2D5DDEE3-07B4-4F1C-89C4-0513E6A894D4}"/>
              </a:ext>
            </a:extLst>
          </p:cNvPr>
          <p:cNvGrpSpPr/>
          <p:nvPr/>
        </p:nvGrpSpPr>
        <p:grpSpPr>
          <a:xfrm>
            <a:off x="645394" y="2528094"/>
            <a:ext cx="3886201" cy="1655345"/>
            <a:chOff x="-1" y="0"/>
            <a:chExt cx="5156201" cy="2196307"/>
          </a:xfrm>
        </p:grpSpPr>
        <p:sp>
          <p:nvSpPr>
            <p:cNvPr id="21" name="Rectangle: Single Corner Rounded 20">
              <a:extLst>
                <a:ext uri="{FF2B5EF4-FFF2-40B4-BE49-F238E27FC236}">
                  <a16:creationId xmlns:a16="http://schemas.microsoft.com/office/drawing/2014/main" id="{95A89BFB-2884-4B81-BAD2-48EAD39D36A9}"/>
                </a:ext>
              </a:extLst>
            </p:cNvPr>
            <p:cNvSpPr/>
            <p:nvPr/>
          </p:nvSpPr>
          <p:spPr>
            <a:xfrm rot="16200000">
              <a:off x="1479946" y="-1479946"/>
              <a:ext cx="2196306" cy="5156200"/>
            </a:xfrm>
            <a:prstGeom prst="round1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p:spPr>
        </p:sp>
        <p:sp>
          <p:nvSpPr>
            <p:cNvPr id="22" name="Rectangle: Single Corner Rounded 4">
              <a:extLst>
                <a:ext uri="{FF2B5EF4-FFF2-40B4-BE49-F238E27FC236}">
                  <a16:creationId xmlns:a16="http://schemas.microsoft.com/office/drawing/2014/main" id="{E94F2101-F6D0-4433-99F0-921957B384CE}"/>
                </a:ext>
              </a:extLst>
            </p:cNvPr>
            <p:cNvSpPr txBox="1"/>
            <p:nvPr/>
          </p:nvSpPr>
          <p:spPr>
            <a:xfrm rot="21600000">
              <a:off x="0" y="0"/>
              <a:ext cx="5156200" cy="1647229"/>
            </a:xfrm>
            <a:prstGeom prst="rect">
              <a:avLst/>
            </a:prstGeom>
            <a:noFill/>
            <a:ln>
              <a:noFill/>
            </a:ln>
            <a:effectLst/>
          </p:spPr>
          <p:txBody>
            <a:bodyPr spcFirstLastPara="0" vert="horz" wrap="square" lIns="199136" tIns="199136" rIns="199136" bIns="199136"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umanst521 BT" panose="020B0602020204020204"/>
                </a:rPr>
                <a:t>A visible champion</a:t>
              </a:r>
            </a:p>
          </p:txBody>
        </p:sp>
      </p:grpSp>
      <p:grpSp>
        <p:nvGrpSpPr>
          <p:cNvPr id="9" name="Group 8">
            <a:extLst>
              <a:ext uri="{FF2B5EF4-FFF2-40B4-BE49-F238E27FC236}">
                <a16:creationId xmlns:a16="http://schemas.microsoft.com/office/drawing/2014/main" id="{68B5E3A6-3AE4-4066-8EA7-FB993AC51F2B}"/>
              </a:ext>
            </a:extLst>
          </p:cNvPr>
          <p:cNvGrpSpPr/>
          <p:nvPr/>
        </p:nvGrpSpPr>
        <p:grpSpPr>
          <a:xfrm>
            <a:off x="4571999" y="2528094"/>
            <a:ext cx="3886200" cy="1655344"/>
            <a:chOff x="5156200" y="0"/>
            <a:chExt cx="5156200" cy="2196306"/>
          </a:xfrm>
        </p:grpSpPr>
        <p:sp>
          <p:nvSpPr>
            <p:cNvPr id="19" name="Rectangle: Single Corner Rounded 18">
              <a:extLst>
                <a:ext uri="{FF2B5EF4-FFF2-40B4-BE49-F238E27FC236}">
                  <a16:creationId xmlns:a16="http://schemas.microsoft.com/office/drawing/2014/main" id="{66FECFE9-EBAB-477B-B95F-37A45C88E239}"/>
                </a:ext>
              </a:extLst>
            </p:cNvPr>
            <p:cNvSpPr/>
            <p:nvPr/>
          </p:nvSpPr>
          <p:spPr>
            <a:xfrm>
              <a:off x="5156200" y="0"/>
              <a:ext cx="5156200" cy="2196306"/>
            </a:xfrm>
            <a:prstGeom prst="round1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p:spPr>
        </p:sp>
        <p:sp>
          <p:nvSpPr>
            <p:cNvPr id="20" name="Rectangle: Single Corner Rounded 6">
              <a:extLst>
                <a:ext uri="{FF2B5EF4-FFF2-40B4-BE49-F238E27FC236}">
                  <a16:creationId xmlns:a16="http://schemas.microsoft.com/office/drawing/2014/main" id="{6CA3BF2D-CCAF-47FB-B42C-C4E3A7DED5CD}"/>
                </a:ext>
              </a:extLst>
            </p:cNvPr>
            <p:cNvSpPr txBox="1"/>
            <p:nvPr/>
          </p:nvSpPr>
          <p:spPr>
            <a:xfrm>
              <a:off x="5156200" y="0"/>
              <a:ext cx="5156200" cy="1647229"/>
            </a:xfrm>
            <a:prstGeom prst="rect">
              <a:avLst/>
            </a:prstGeom>
            <a:noFill/>
            <a:ln>
              <a:noFill/>
            </a:ln>
            <a:effectLst/>
          </p:spPr>
          <p:txBody>
            <a:bodyPr spcFirstLastPara="0" vert="horz" wrap="square" lIns="199136" tIns="199136" rIns="199136" bIns="199136"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umanst521 BT" panose="020B0602020204020204"/>
                </a:rPr>
                <a:t>Regular Communication</a:t>
              </a:r>
            </a:p>
          </p:txBody>
        </p:sp>
      </p:grpSp>
      <p:grpSp>
        <p:nvGrpSpPr>
          <p:cNvPr id="10" name="Group 9">
            <a:extLst>
              <a:ext uri="{FF2B5EF4-FFF2-40B4-BE49-F238E27FC236}">
                <a16:creationId xmlns:a16="http://schemas.microsoft.com/office/drawing/2014/main" id="{9E85C081-8C8A-47F5-BF6A-DC6038D91CFD}"/>
              </a:ext>
            </a:extLst>
          </p:cNvPr>
          <p:cNvGrpSpPr/>
          <p:nvPr/>
        </p:nvGrpSpPr>
        <p:grpSpPr>
          <a:xfrm>
            <a:off x="645393" y="4205894"/>
            <a:ext cx="3886200" cy="1655344"/>
            <a:chOff x="0" y="2196306"/>
            <a:chExt cx="5156200" cy="2196306"/>
          </a:xfrm>
        </p:grpSpPr>
        <p:sp>
          <p:nvSpPr>
            <p:cNvPr id="17" name="Rectangle: Single Corner Rounded 16">
              <a:extLst>
                <a:ext uri="{FF2B5EF4-FFF2-40B4-BE49-F238E27FC236}">
                  <a16:creationId xmlns:a16="http://schemas.microsoft.com/office/drawing/2014/main" id="{D742084E-F179-4A92-85EA-FEA585227EA0}"/>
                </a:ext>
              </a:extLst>
            </p:cNvPr>
            <p:cNvSpPr/>
            <p:nvPr/>
          </p:nvSpPr>
          <p:spPr>
            <a:xfrm rot="10800000">
              <a:off x="0" y="2196306"/>
              <a:ext cx="5156200" cy="2196306"/>
            </a:xfrm>
            <a:prstGeom prst="round1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p:spPr>
        </p:sp>
        <p:sp>
          <p:nvSpPr>
            <p:cNvPr id="18" name="Rectangle: Single Corner Rounded 8">
              <a:extLst>
                <a:ext uri="{FF2B5EF4-FFF2-40B4-BE49-F238E27FC236}">
                  <a16:creationId xmlns:a16="http://schemas.microsoft.com/office/drawing/2014/main" id="{2D37889B-547A-4861-965C-DD6F21FFFAE5}"/>
                </a:ext>
              </a:extLst>
            </p:cNvPr>
            <p:cNvSpPr txBox="1"/>
            <p:nvPr/>
          </p:nvSpPr>
          <p:spPr>
            <a:xfrm>
              <a:off x="0" y="2745382"/>
              <a:ext cx="5156200" cy="1647230"/>
            </a:xfrm>
            <a:prstGeom prst="rect">
              <a:avLst/>
            </a:prstGeom>
            <a:noFill/>
            <a:ln>
              <a:noFill/>
            </a:ln>
            <a:effectLst/>
          </p:spPr>
          <p:txBody>
            <a:bodyPr spcFirstLastPara="0" vert="horz" wrap="square" lIns="199136" tIns="199136" rIns="199136" bIns="199136"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umanst521 BT" panose="020B0602020204020204"/>
                </a:rPr>
                <a:t>Provide decision </a:t>
              </a:r>
              <a:br>
                <a:rPr kumimoji="0" lang="en-US" sz="2800" b="0" i="0" u="none" strike="noStrike" kern="1200" cap="none" spc="0" normalizeH="0" baseline="0" noProof="0" dirty="0">
                  <a:ln>
                    <a:noFill/>
                  </a:ln>
                  <a:solidFill>
                    <a:srgbClr val="FFFFFF"/>
                  </a:solidFill>
                  <a:effectLst/>
                  <a:uLnTx/>
                  <a:uFillTx/>
                  <a:latin typeface="Humanst521 BT" panose="020B0602020204020204"/>
                </a:rPr>
              </a:br>
              <a:r>
                <a:rPr kumimoji="0" lang="en-US" sz="2800" b="0" i="0" u="none" strike="noStrike" kern="1200" cap="none" spc="0" normalizeH="0" baseline="0" noProof="0" dirty="0">
                  <a:ln>
                    <a:noFill/>
                  </a:ln>
                  <a:solidFill>
                    <a:srgbClr val="FFFFFF"/>
                  </a:solidFill>
                  <a:effectLst/>
                  <a:uLnTx/>
                  <a:uFillTx/>
                  <a:latin typeface="Humanst521 BT" panose="020B0602020204020204"/>
                </a:rPr>
                <a:t>making power</a:t>
              </a:r>
            </a:p>
          </p:txBody>
        </p:sp>
      </p:grpSp>
      <p:grpSp>
        <p:nvGrpSpPr>
          <p:cNvPr id="11" name="Group 10">
            <a:extLst>
              <a:ext uri="{FF2B5EF4-FFF2-40B4-BE49-F238E27FC236}">
                <a16:creationId xmlns:a16="http://schemas.microsoft.com/office/drawing/2014/main" id="{1092311D-633C-4AE0-A85F-4A1B03463102}"/>
              </a:ext>
            </a:extLst>
          </p:cNvPr>
          <p:cNvGrpSpPr/>
          <p:nvPr/>
        </p:nvGrpSpPr>
        <p:grpSpPr>
          <a:xfrm>
            <a:off x="4571997" y="4205894"/>
            <a:ext cx="3886201" cy="1655344"/>
            <a:chOff x="5156199" y="2196306"/>
            <a:chExt cx="5156201" cy="2196306"/>
          </a:xfrm>
        </p:grpSpPr>
        <p:sp>
          <p:nvSpPr>
            <p:cNvPr id="15" name="Rectangle: Single Corner Rounded 14">
              <a:extLst>
                <a:ext uri="{FF2B5EF4-FFF2-40B4-BE49-F238E27FC236}">
                  <a16:creationId xmlns:a16="http://schemas.microsoft.com/office/drawing/2014/main" id="{3B7CEEE1-07E4-4203-93AF-69D55FBD754E}"/>
                </a:ext>
              </a:extLst>
            </p:cNvPr>
            <p:cNvSpPr/>
            <p:nvPr/>
          </p:nvSpPr>
          <p:spPr>
            <a:xfrm rot="5400000">
              <a:off x="6636146" y="716359"/>
              <a:ext cx="2196306" cy="5156200"/>
            </a:xfrm>
            <a:prstGeom prst="round1Rect">
              <a:avLst/>
            </a:prstGeom>
            <a:solidFill>
              <a:srgbClr val="003865">
                <a:hueOff val="0"/>
                <a:satOff val="0"/>
                <a:lumOff val="0"/>
                <a:alphaOff val="0"/>
              </a:srgbClr>
            </a:solidFill>
            <a:ln w="10795" cap="flat" cmpd="sng" algn="ctr">
              <a:solidFill>
                <a:srgbClr val="FFFFFF">
                  <a:hueOff val="0"/>
                  <a:satOff val="0"/>
                  <a:lumOff val="0"/>
                  <a:alphaOff val="0"/>
                </a:srgbClr>
              </a:solidFill>
              <a:prstDash val="solid"/>
            </a:ln>
            <a:effectLst/>
          </p:spPr>
        </p:sp>
        <p:sp>
          <p:nvSpPr>
            <p:cNvPr id="16" name="Rectangle: Single Corner Rounded 10">
              <a:extLst>
                <a:ext uri="{FF2B5EF4-FFF2-40B4-BE49-F238E27FC236}">
                  <a16:creationId xmlns:a16="http://schemas.microsoft.com/office/drawing/2014/main" id="{0BE4662F-952C-4FAA-8793-3414B9F95F27}"/>
                </a:ext>
              </a:extLst>
            </p:cNvPr>
            <p:cNvSpPr txBox="1"/>
            <p:nvPr/>
          </p:nvSpPr>
          <p:spPr>
            <a:xfrm>
              <a:off x="5156200" y="2745383"/>
              <a:ext cx="5156200" cy="1647229"/>
            </a:xfrm>
            <a:prstGeom prst="rect">
              <a:avLst/>
            </a:prstGeom>
            <a:noFill/>
            <a:ln>
              <a:noFill/>
            </a:ln>
            <a:effectLst/>
          </p:spPr>
          <p:txBody>
            <a:bodyPr spcFirstLastPara="0" vert="horz" wrap="square" lIns="199136" tIns="199136" rIns="199136" bIns="199136"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Humanst521 BT" panose="020B0602020204020204"/>
                </a:rPr>
                <a:t>Foster middle management support</a:t>
              </a:r>
            </a:p>
          </p:txBody>
        </p:sp>
      </p:grpSp>
      <p:grpSp>
        <p:nvGrpSpPr>
          <p:cNvPr id="12" name="Group 11">
            <a:extLst>
              <a:ext uri="{FF2B5EF4-FFF2-40B4-BE49-F238E27FC236}">
                <a16:creationId xmlns:a16="http://schemas.microsoft.com/office/drawing/2014/main" id="{0CD40B7A-A25C-4260-B04F-0146FCA30FCF}"/>
              </a:ext>
            </a:extLst>
          </p:cNvPr>
          <p:cNvGrpSpPr/>
          <p:nvPr/>
        </p:nvGrpSpPr>
        <p:grpSpPr>
          <a:xfrm>
            <a:off x="3385935" y="3797523"/>
            <a:ext cx="2331720" cy="827672"/>
            <a:chOff x="3609340" y="1647229"/>
            <a:chExt cx="3093720" cy="1098153"/>
          </a:xfrm>
        </p:grpSpPr>
        <p:sp>
          <p:nvSpPr>
            <p:cNvPr id="13" name="Rectangle: Rounded Corners 12">
              <a:extLst>
                <a:ext uri="{FF2B5EF4-FFF2-40B4-BE49-F238E27FC236}">
                  <a16:creationId xmlns:a16="http://schemas.microsoft.com/office/drawing/2014/main" id="{07E800D2-179C-44ED-9489-4EE409EA9522}"/>
                </a:ext>
              </a:extLst>
            </p:cNvPr>
            <p:cNvSpPr/>
            <p:nvPr/>
          </p:nvSpPr>
          <p:spPr>
            <a:xfrm>
              <a:off x="3609340" y="1647229"/>
              <a:ext cx="3093720" cy="1098153"/>
            </a:xfrm>
            <a:prstGeom prst="roundRect">
              <a:avLst/>
            </a:prstGeom>
            <a:solidFill>
              <a:srgbClr val="003865">
                <a:tint val="60000"/>
                <a:hueOff val="0"/>
                <a:satOff val="0"/>
                <a:lumOff val="0"/>
                <a:alphaOff val="0"/>
              </a:srgbClr>
            </a:solidFill>
            <a:ln w="10795" cap="flat" cmpd="sng" algn="ctr">
              <a:solidFill>
                <a:srgbClr val="FFFFFF">
                  <a:hueOff val="0"/>
                  <a:satOff val="0"/>
                  <a:lumOff val="0"/>
                  <a:alphaOff val="0"/>
                </a:srgbClr>
              </a:solidFill>
              <a:prstDash val="solid"/>
            </a:ln>
            <a:effectLst/>
          </p:spPr>
        </p:sp>
        <p:sp>
          <p:nvSpPr>
            <p:cNvPr id="14" name="Rectangle: Rounded Corners 12">
              <a:extLst>
                <a:ext uri="{FF2B5EF4-FFF2-40B4-BE49-F238E27FC236}">
                  <a16:creationId xmlns:a16="http://schemas.microsoft.com/office/drawing/2014/main" id="{E978A21C-35EC-4F0C-A7ED-01E3931985B1}"/>
                </a:ext>
              </a:extLst>
            </p:cNvPr>
            <p:cNvSpPr txBox="1"/>
            <p:nvPr/>
          </p:nvSpPr>
          <p:spPr>
            <a:xfrm>
              <a:off x="3662947" y="1700836"/>
              <a:ext cx="2986506" cy="990939"/>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3865">
                      <a:hueOff val="0"/>
                      <a:satOff val="0"/>
                      <a:lumOff val="0"/>
                      <a:alphaOff val="0"/>
                    </a:srgbClr>
                  </a:solidFill>
                  <a:effectLst/>
                  <a:uLnTx/>
                  <a:uFillTx/>
                  <a:latin typeface="Humanst521 BT" panose="020B0602020204020204"/>
                </a:rPr>
                <a:t>Supportive Leaders</a:t>
              </a:r>
            </a:p>
          </p:txBody>
        </p:sp>
      </p:grpSp>
      <p:cxnSp>
        <p:nvCxnSpPr>
          <p:cNvPr id="23" name="Straight Connector 22">
            <a:extLst>
              <a:ext uri="{FF2B5EF4-FFF2-40B4-BE49-F238E27FC236}">
                <a16:creationId xmlns:a16="http://schemas.microsoft.com/office/drawing/2014/main" id="{93080841-E2EC-4544-8948-1769715DC8DE}"/>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41988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kumimoji="0" lang="en-US" sz="3600" b="0" i="0" u="none" strike="noStrike" kern="1200" cap="none" spc="0" normalizeH="0" baseline="0" noProof="0" dirty="0">
                <a:ln>
                  <a:noFill/>
                </a:ln>
                <a:solidFill>
                  <a:srgbClr val="FFFFFF"/>
                </a:solidFill>
                <a:effectLst/>
                <a:uLnTx/>
                <a:uFillTx/>
                <a:latin typeface="Humanst521 BT" panose="020B0602020204020204"/>
              </a:rPr>
              <a:t>Mission, Branding, Communication</a:t>
            </a:r>
            <a:endParaRPr lang="en-US" sz="3600" dirty="0">
              <a:solidFill>
                <a:schemeClr val="bg1"/>
              </a:solidFill>
              <a:latin typeface="Humanst521 BT" panose="020B0602020204020204"/>
            </a:endParaRPr>
          </a:p>
        </p:txBody>
      </p:sp>
      <p:cxnSp>
        <p:nvCxnSpPr>
          <p:cNvPr id="5" name="Straight Connector 4">
            <a:extLst>
              <a:ext uri="{FF2B5EF4-FFF2-40B4-BE49-F238E27FC236}">
                <a16:creationId xmlns:a16="http://schemas.microsoft.com/office/drawing/2014/main" id="{83AAFC4B-52A2-4541-BB06-54F0F0BCAFBE}"/>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pic>
        <p:nvPicPr>
          <p:cNvPr id="8" name="Picture Placeholder 13">
            <a:extLst>
              <a:ext uri="{FF2B5EF4-FFF2-40B4-BE49-F238E27FC236}">
                <a16:creationId xmlns:a16="http://schemas.microsoft.com/office/drawing/2014/main" id="{6097145D-30D7-4462-BC00-438634DBC380}"/>
              </a:ext>
            </a:extLst>
          </p:cNvPr>
          <p:cNvPicPr>
            <a:picLocks noChangeAspect="1"/>
          </p:cNvPicPr>
          <p:nvPr/>
        </p:nvPicPr>
        <p:blipFill>
          <a:blip r:embed="rId3">
            <a:extLst>
              <a:ext uri="{28A0092B-C50C-407E-A947-70E740481C1C}">
                <a14:useLocalDpi xmlns:a14="http://schemas.microsoft.com/office/drawing/2010/main" val="0"/>
              </a:ext>
            </a:extLst>
          </a:blip>
          <a:srcRect l="16712" r="16712"/>
          <a:stretch>
            <a:fillRect/>
          </a:stretch>
        </p:blipFill>
        <p:spPr>
          <a:xfrm>
            <a:off x="461513" y="2247900"/>
            <a:ext cx="2095500" cy="2095500"/>
          </a:xfrm>
          <a:prstGeom prst="rect">
            <a:avLst/>
          </a:prstGeom>
          <a:solidFill>
            <a:srgbClr val="FFFFFF"/>
          </a:solidFill>
          <a:ln w="28575">
            <a:noFill/>
          </a:ln>
        </p:spPr>
      </p:pic>
      <p:pic>
        <p:nvPicPr>
          <p:cNvPr id="9" name="Picture Placeholder 14">
            <a:extLst>
              <a:ext uri="{FF2B5EF4-FFF2-40B4-BE49-F238E27FC236}">
                <a16:creationId xmlns:a16="http://schemas.microsoft.com/office/drawing/2014/main" id="{91C67795-0080-469F-8EB4-977B76E3ADD5}"/>
              </a:ext>
            </a:extLst>
          </p:cNvPr>
          <p:cNvPicPr>
            <a:picLocks noChangeAspect="1"/>
          </p:cNvPicPr>
          <p:nvPr/>
        </p:nvPicPr>
        <p:blipFill>
          <a:blip r:embed="rId4" cstate="print">
            <a:extLst>
              <a:ext uri="{28A0092B-C50C-407E-A947-70E740481C1C}">
                <a14:useLocalDpi xmlns:a14="http://schemas.microsoft.com/office/drawing/2010/main" val="0"/>
              </a:ext>
            </a:extLst>
          </a:blip>
          <a:srcRect l="24241" r="24241"/>
          <a:stretch>
            <a:fillRect/>
          </a:stretch>
        </p:blipFill>
        <p:spPr>
          <a:xfrm>
            <a:off x="3487737" y="2247900"/>
            <a:ext cx="2093913" cy="2095500"/>
          </a:xfrm>
          <a:prstGeom prst="rect">
            <a:avLst/>
          </a:prstGeom>
          <a:solidFill>
            <a:srgbClr val="FFFFFF"/>
          </a:solidFill>
          <a:ln w="28575">
            <a:noFill/>
          </a:ln>
        </p:spPr>
      </p:pic>
      <p:pic>
        <p:nvPicPr>
          <p:cNvPr id="10" name="Picture Placeholder 15">
            <a:extLst>
              <a:ext uri="{FF2B5EF4-FFF2-40B4-BE49-F238E27FC236}">
                <a16:creationId xmlns:a16="http://schemas.microsoft.com/office/drawing/2014/main" id="{5F597219-1EEE-4CF6-9F88-EB227F339048}"/>
              </a:ext>
            </a:extLst>
          </p:cNvPr>
          <p:cNvPicPr>
            <a:picLocks noChangeAspect="1"/>
          </p:cNvPicPr>
          <p:nvPr/>
        </p:nvPicPr>
        <p:blipFill>
          <a:blip r:embed="rId5" cstate="print">
            <a:extLst>
              <a:ext uri="{28A0092B-C50C-407E-A947-70E740481C1C}">
                <a14:useLocalDpi xmlns:a14="http://schemas.microsoft.com/office/drawing/2010/main" val="0"/>
              </a:ext>
            </a:extLst>
          </a:blip>
          <a:srcRect l="20952" r="20952"/>
          <a:stretch>
            <a:fillRect/>
          </a:stretch>
        </p:blipFill>
        <p:spPr>
          <a:xfrm>
            <a:off x="6592887" y="2247900"/>
            <a:ext cx="2093913" cy="2095500"/>
          </a:xfrm>
          <a:prstGeom prst="rect">
            <a:avLst/>
          </a:prstGeom>
          <a:solidFill>
            <a:srgbClr val="FFFFFF"/>
          </a:solidFill>
          <a:ln w="28575">
            <a:noFill/>
          </a:ln>
        </p:spPr>
      </p:pic>
      <p:sp>
        <p:nvSpPr>
          <p:cNvPr id="11" name="Text Placeholder 3">
            <a:extLst>
              <a:ext uri="{FF2B5EF4-FFF2-40B4-BE49-F238E27FC236}">
                <a16:creationId xmlns:a16="http://schemas.microsoft.com/office/drawing/2014/main" id="{FC538E0E-5D25-4198-A760-306994D892CD}"/>
              </a:ext>
            </a:extLst>
          </p:cNvPr>
          <p:cNvSpPr txBox="1">
            <a:spLocks/>
          </p:cNvSpPr>
          <p:nvPr/>
        </p:nvSpPr>
        <p:spPr>
          <a:xfrm>
            <a:off x="493143" y="4456926"/>
            <a:ext cx="2542477" cy="1623853"/>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Humanst521 BT" panose="020B0602020204020204"/>
              </a:rPr>
              <a:t>Mission</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Statement</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Story</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Principals</a:t>
            </a:r>
          </a:p>
          <a:p>
            <a:pPr marL="285750" marR="0" lvl="0" indent="-285750" algn="ctr"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 Placeholder 5">
            <a:extLst>
              <a:ext uri="{FF2B5EF4-FFF2-40B4-BE49-F238E27FC236}">
                <a16:creationId xmlns:a16="http://schemas.microsoft.com/office/drawing/2014/main" id="{0A226E05-0DE1-4809-9435-87C34DAE0696}"/>
              </a:ext>
            </a:extLst>
          </p:cNvPr>
          <p:cNvSpPr txBox="1">
            <a:spLocks/>
          </p:cNvSpPr>
          <p:nvPr/>
        </p:nvSpPr>
        <p:spPr>
          <a:xfrm>
            <a:off x="3613350" y="4456927"/>
            <a:ext cx="2542477" cy="162385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Humanst521 BT" panose="020B0602020204020204"/>
              </a:rPr>
              <a:t>Branding</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Identity</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Connection</a:t>
            </a:r>
          </a:p>
        </p:txBody>
      </p:sp>
      <p:sp>
        <p:nvSpPr>
          <p:cNvPr id="13" name="Text Placeholder 7">
            <a:extLst>
              <a:ext uri="{FF2B5EF4-FFF2-40B4-BE49-F238E27FC236}">
                <a16:creationId xmlns:a16="http://schemas.microsoft.com/office/drawing/2014/main" id="{565860AA-C7B5-40A1-89A7-249CACCDAC70}"/>
              </a:ext>
            </a:extLst>
          </p:cNvPr>
          <p:cNvSpPr txBox="1">
            <a:spLocks/>
          </p:cNvSpPr>
          <p:nvPr/>
        </p:nvSpPr>
        <p:spPr>
          <a:xfrm>
            <a:off x="6733557" y="4445369"/>
            <a:ext cx="2542477" cy="162385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Humanst521 BT" panose="020B0602020204020204"/>
              </a:rPr>
              <a:t>Communication</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Awareness</a:t>
            </a:r>
          </a:p>
          <a:p>
            <a:pPr marL="285750" marR="0" lvl="0" indent="-285750" algn="l" defTabSz="914400" rtl="0" eaLnBrk="1" fontAlgn="auto" latinLnBrk="0" hangingPunct="1">
              <a:lnSpc>
                <a:spcPct val="100000"/>
              </a:lnSpc>
              <a:spcBef>
                <a:spcPts val="0"/>
              </a:spcBef>
              <a:spcAft>
                <a:spcPts val="100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Humanst521 BT" panose="020B0602020204020204"/>
              </a:rPr>
              <a:t>Many modes</a:t>
            </a:r>
          </a:p>
        </p:txBody>
      </p:sp>
    </p:spTree>
    <p:extLst>
      <p:ext uri="{BB962C8B-B14F-4D97-AF65-F5344CB8AC3E}">
        <p14:creationId xmlns:p14="http://schemas.microsoft.com/office/powerpoint/2010/main" val="3879979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Wellness Committee</a:t>
            </a:r>
          </a:p>
        </p:txBody>
      </p:sp>
      <p:cxnSp>
        <p:nvCxnSpPr>
          <p:cNvPr id="5" name="Straight Connector 4">
            <a:extLst>
              <a:ext uri="{FF2B5EF4-FFF2-40B4-BE49-F238E27FC236}">
                <a16:creationId xmlns:a16="http://schemas.microsoft.com/office/drawing/2014/main" id="{83AAFC4B-52A2-4541-BB06-54F0F0BCAFBE}"/>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pic>
        <p:nvPicPr>
          <p:cNvPr id="8" name="Picture 7">
            <a:extLst>
              <a:ext uri="{FF2B5EF4-FFF2-40B4-BE49-F238E27FC236}">
                <a16:creationId xmlns:a16="http://schemas.microsoft.com/office/drawing/2014/main" id="{A4ADD002-F0AB-41D4-B98D-B6492438EA3D}"/>
              </a:ext>
            </a:extLst>
          </p:cNvPr>
          <p:cNvPicPr>
            <a:picLocks noChangeAspect="1"/>
          </p:cNvPicPr>
          <p:nvPr/>
        </p:nvPicPr>
        <p:blipFill>
          <a:blip r:embed="rId3"/>
          <a:stretch>
            <a:fillRect/>
          </a:stretch>
        </p:blipFill>
        <p:spPr>
          <a:xfrm>
            <a:off x="0" y="1524000"/>
            <a:ext cx="9144000" cy="5143500"/>
          </a:xfrm>
          <a:prstGeom prst="rect">
            <a:avLst/>
          </a:prstGeom>
        </p:spPr>
      </p:pic>
      <p:sp>
        <p:nvSpPr>
          <p:cNvPr id="9" name="Text Placeholder 8">
            <a:extLst>
              <a:ext uri="{FF2B5EF4-FFF2-40B4-BE49-F238E27FC236}">
                <a16:creationId xmlns:a16="http://schemas.microsoft.com/office/drawing/2014/main" id="{A2D10965-EF3B-4A64-994F-CC4F13F64898}"/>
              </a:ext>
            </a:extLst>
          </p:cNvPr>
          <p:cNvSpPr txBox="1">
            <a:spLocks/>
          </p:cNvSpPr>
          <p:nvPr/>
        </p:nvSpPr>
        <p:spPr>
          <a:xfrm>
            <a:off x="6753609" y="1524001"/>
            <a:ext cx="2009391" cy="2009391"/>
          </a:xfrm>
          <a:prstGeom prst="ellipse">
            <a:avLst/>
          </a:prstGeom>
          <a:solidFill>
            <a:srgbClr val="78BE21">
              <a:alpha val="87843"/>
            </a:srgbClr>
          </a:solidFill>
        </p:spPr>
        <p:txBody>
          <a:bodyPr vert="horz" lIns="91440" tIns="45720" rIns="91440" bIns="45720" rtlCol="0" anchor="ctr">
            <a:normAutofit fontScale="92500" lnSpcReduction="10000"/>
          </a:bodyPr>
          <a:lstStyle>
            <a:lvl1pPr marL="0" indent="0" algn="ctr" defTabSz="914400" rtl="0" eaLnBrk="1" latinLnBrk="0" hangingPunct="1">
              <a:lnSpc>
                <a:spcPct val="100000"/>
              </a:lnSpc>
              <a:spcBef>
                <a:spcPts val="1000"/>
              </a:spcBef>
              <a:spcAft>
                <a:spcPts val="1000"/>
              </a:spcAft>
              <a:buClr>
                <a:schemeClr val="accent1"/>
              </a:buClr>
              <a:buFont typeface="Arial" panose="020B0604020202020204" pitchFamily="34" charset="0"/>
              <a:buNone/>
              <a:defRPr sz="2500" kern="1200" baseline="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2500" b="0" i="0" u="none" strike="noStrike" kern="1200" cap="none" spc="0" normalizeH="0" baseline="0" noProof="0" dirty="0">
                <a:ln>
                  <a:noFill/>
                </a:ln>
                <a:solidFill>
                  <a:srgbClr val="000000"/>
                </a:solidFill>
                <a:effectLst/>
                <a:uLnTx/>
                <a:uFillTx/>
                <a:latin typeface="Humanst521 BT" panose="020B0602020204020204"/>
              </a:rPr>
              <a:t>Small Business 5-7 members</a:t>
            </a:r>
          </a:p>
        </p:txBody>
      </p:sp>
      <p:sp>
        <p:nvSpPr>
          <p:cNvPr id="10" name="Text Placeholder 7">
            <a:extLst>
              <a:ext uri="{FF2B5EF4-FFF2-40B4-BE49-F238E27FC236}">
                <a16:creationId xmlns:a16="http://schemas.microsoft.com/office/drawing/2014/main" id="{1ED72099-2303-468D-AA05-8A90A48DEDF8}"/>
              </a:ext>
            </a:extLst>
          </p:cNvPr>
          <p:cNvSpPr txBox="1">
            <a:spLocks/>
          </p:cNvSpPr>
          <p:nvPr/>
        </p:nvSpPr>
        <p:spPr>
          <a:xfrm>
            <a:off x="6324600" y="4114800"/>
            <a:ext cx="2637978" cy="2637978"/>
          </a:xfrm>
          <a:prstGeom prst="ellipse">
            <a:avLst/>
          </a:prstGeom>
          <a:solidFill>
            <a:srgbClr val="000000">
              <a:alpha val="87843"/>
            </a:srgbClr>
          </a:solidFill>
        </p:spPr>
        <p:txBody>
          <a:bodyPr vert="horz" lIns="91440" tIns="45720" rIns="91440" bIns="45720" rtlCol="0" anchor="ctr">
            <a:normAutofit lnSpcReduction="10000"/>
          </a:bodyPr>
          <a:lstStyle>
            <a:lvl1pPr marL="0" indent="0" algn="ctr" defTabSz="914400" rtl="0" eaLnBrk="1" latinLnBrk="0" hangingPunct="1">
              <a:lnSpc>
                <a:spcPct val="100000"/>
              </a:lnSpc>
              <a:spcBef>
                <a:spcPts val="1000"/>
              </a:spcBef>
              <a:spcAft>
                <a:spcPts val="1000"/>
              </a:spcAft>
              <a:buClr>
                <a:schemeClr val="accent1"/>
              </a:buClr>
              <a:buFont typeface="Arial" panose="020B0604020202020204" pitchFamily="34" charset="0"/>
              <a:buNone/>
              <a:defRPr sz="2500" kern="1200" baseline="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2500" b="0" i="0" u="none" strike="noStrike" kern="1200" cap="none" spc="0" normalizeH="0" baseline="0" noProof="0" dirty="0">
                <a:ln>
                  <a:noFill/>
                </a:ln>
                <a:solidFill>
                  <a:srgbClr val="FFFFFF"/>
                </a:solidFill>
                <a:effectLst/>
                <a:uLnTx/>
                <a:uFillTx/>
                <a:latin typeface="Humanst521 BT" panose="020B0602020204020204"/>
              </a:rPr>
              <a:t>Large Business</a:t>
            </a:r>
          </a:p>
          <a:p>
            <a:pPr marL="0" marR="0" lvl="0" indent="0" algn="ctr"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2500" b="0" i="0" u="none" strike="noStrike" kern="1200" cap="none" spc="0" normalizeH="0" baseline="0" noProof="0" dirty="0">
                <a:ln>
                  <a:noFill/>
                </a:ln>
                <a:solidFill>
                  <a:srgbClr val="FFFFFF"/>
                </a:solidFill>
                <a:effectLst/>
                <a:uLnTx/>
                <a:uFillTx/>
                <a:latin typeface="Humanst521 BT" panose="020B0602020204020204"/>
              </a:rPr>
              <a:t>8-14 members</a:t>
            </a:r>
          </a:p>
        </p:txBody>
      </p:sp>
    </p:spTree>
    <p:extLst>
      <p:ext uri="{BB962C8B-B14F-4D97-AF65-F5344CB8AC3E}">
        <p14:creationId xmlns:p14="http://schemas.microsoft.com/office/powerpoint/2010/main" val="1538822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Mindful Moment</a:t>
            </a:r>
          </a:p>
        </p:txBody>
      </p:sp>
      <p:pic>
        <p:nvPicPr>
          <p:cNvPr id="7" name="Content Placeholder 6">
            <a:extLst>
              <a:ext uri="{FF2B5EF4-FFF2-40B4-BE49-F238E27FC236}">
                <a16:creationId xmlns:a16="http://schemas.microsoft.com/office/drawing/2014/main" id="{8561B976-DE76-4EF0-A325-6FD314E60A17}"/>
              </a:ext>
            </a:extLst>
          </p:cNvPr>
          <p:cNvPicPr>
            <a:picLocks noGrp="1" noChangeAspect="1"/>
          </p:cNvPicPr>
          <p:nvPr>
            <p:ph idx="1"/>
          </p:nvPr>
        </p:nvPicPr>
        <p:blipFill>
          <a:blip r:embed="rId3"/>
          <a:stretch>
            <a:fillRect/>
          </a:stretch>
        </p:blipFill>
        <p:spPr>
          <a:xfrm>
            <a:off x="1008442" y="1600200"/>
            <a:ext cx="7127116" cy="4753030"/>
          </a:xfrm>
          <a:prstGeom prst="rect">
            <a:avLst/>
          </a:prstGeom>
        </p:spPr>
      </p:pic>
      <p:cxnSp>
        <p:nvCxnSpPr>
          <p:cNvPr id="5" name="Straight Connector 4">
            <a:extLst>
              <a:ext uri="{FF2B5EF4-FFF2-40B4-BE49-F238E27FC236}">
                <a16:creationId xmlns:a16="http://schemas.microsoft.com/office/drawing/2014/main" id="{83AAFC4B-52A2-4541-BB06-54F0F0BCAFBE}"/>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05933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Evaluation</a:t>
            </a:r>
          </a:p>
        </p:txBody>
      </p:sp>
      <p:cxnSp>
        <p:nvCxnSpPr>
          <p:cNvPr id="5" name="Straight Connector 4">
            <a:extLst>
              <a:ext uri="{FF2B5EF4-FFF2-40B4-BE49-F238E27FC236}">
                <a16:creationId xmlns:a16="http://schemas.microsoft.com/office/drawing/2014/main" id="{FFB445D9-CB1B-424E-94B7-9CAA61F549D0}"/>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pic>
        <p:nvPicPr>
          <p:cNvPr id="8" name="Picture Placeholder 4">
            <a:extLst>
              <a:ext uri="{FF2B5EF4-FFF2-40B4-BE49-F238E27FC236}">
                <a16:creationId xmlns:a16="http://schemas.microsoft.com/office/drawing/2014/main" id="{D62FFF49-DDA0-47D0-8A08-2BB8F37F628F}"/>
              </a:ext>
            </a:extLst>
          </p:cNvPr>
          <p:cNvPicPr>
            <a:picLocks noChangeAspect="1"/>
          </p:cNvPicPr>
          <p:nvPr/>
        </p:nvPicPr>
        <p:blipFill>
          <a:blip r:embed="rId3" cstate="print">
            <a:extLst>
              <a:ext uri="{28A0092B-C50C-407E-A947-70E740481C1C}">
                <a14:useLocalDpi xmlns:a14="http://schemas.microsoft.com/office/drawing/2010/main" val="0"/>
              </a:ext>
            </a:extLst>
          </a:blip>
          <a:srcRect t="7813" b="7813"/>
          <a:stretch>
            <a:fillRect/>
          </a:stretch>
        </p:blipFill>
        <p:spPr>
          <a:xfrm>
            <a:off x="0" y="1562100"/>
            <a:ext cx="9144000" cy="5143500"/>
          </a:xfrm>
          <a:prstGeom prst="rect">
            <a:avLst/>
          </a:prstGeom>
        </p:spPr>
      </p:pic>
      <p:sp>
        <p:nvSpPr>
          <p:cNvPr id="9" name="Title 6">
            <a:extLst>
              <a:ext uri="{FF2B5EF4-FFF2-40B4-BE49-F238E27FC236}">
                <a16:creationId xmlns:a16="http://schemas.microsoft.com/office/drawing/2014/main" id="{8DB4E000-86EC-4AA8-893B-2BEA2C1D07C8}"/>
              </a:ext>
            </a:extLst>
          </p:cNvPr>
          <p:cNvSpPr txBox="1">
            <a:spLocks/>
          </p:cNvSpPr>
          <p:nvPr/>
        </p:nvSpPr>
        <p:spPr>
          <a:xfrm>
            <a:off x="4267200" y="1810853"/>
            <a:ext cx="4538133" cy="4645994"/>
          </a:xfrm>
          <a:prstGeom prst="ellipse">
            <a:avLst/>
          </a:prstGeom>
          <a:solidFill>
            <a:srgbClr val="003865">
              <a:alpha val="87843"/>
            </a:srgbClr>
          </a:solidFill>
        </p:spPr>
        <p:txBody>
          <a:bodyPr vert="horz" lIns="91440" tIns="45720" rIns="91440" bIns="45720" rtlCol="0" anchor="ctr">
            <a:noAutofit/>
          </a:bodyPr>
          <a:lstStyle>
            <a:lvl1pPr algn="ctr" defTabSz="914400" rtl="0" eaLnBrk="1" latinLnBrk="0" hangingPunct="1">
              <a:lnSpc>
                <a:spcPct val="90000"/>
              </a:lnSpc>
              <a:spcBef>
                <a:spcPct val="0"/>
              </a:spcBef>
              <a:buNone/>
              <a:tabLst>
                <a:tab pos="2341563" algn="l"/>
                <a:tab pos="3770313" algn="l"/>
              </a:tabLst>
              <a:defRPr sz="5500" kern="120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2341563" algn="l"/>
                <a:tab pos="3770313" algn="l"/>
              </a:tabLst>
              <a:defRPr/>
            </a:pPr>
            <a:r>
              <a:rPr kumimoji="0" lang="en-US" sz="5400" b="0" i="0" u="none" strike="noStrike" kern="1200" cap="none" spc="0" normalizeH="0" baseline="0" noProof="0" dirty="0">
                <a:ln>
                  <a:noFill/>
                </a:ln>
                <a:solidFill>
                  <a:srgbClr val="FFFFFF"/>
                </a:solidFill>
                <a:effectLst/>
                <a:uLnTx/>
                <a:uFillTx/>
                <a:latin typeface="Humanst521 BT" panose="020B0602020204020204"/>
              </a:rPr>
              <a:t>CDC </a:t>
            </a:r>
            <a:r>
              <a:rPr kumimoji="0" lang="en-US" sz="5400" b="0" i="0" u="none" strike="noStrike" kern="1200" cap="none" spc="0" normalizeH="0" baseline="0" noProof="0" dirty="0" err="1">
                <a:ln>
                  <a:noFill/>
                </a:ln>
                <a:solidFill>
                  <a:srgbClr val="FFFFFF"/>
                </a:solidFill>
                <a:effectLst/>
                <a:uLnTx/>
                <a:uFillTx/>
                <a:latin typeface="Humanst521 BT" panose="020B0602020204020204"/>
              </a:rPr>
              <a:t>ScoreCard</a:t>
            </a:r>
            <a:endParaRPr kumimoji="0" lang="en-US" sz="5400" b="0" i="0" u="none" strike="noStrike" kern="1200" cap="none" spc="0" normalizeH="0" baseline="0" noProof="0" dirty="0">
              <a:ln>
                <a:noFill/>
              </a:ln>
              <a:solidFill>
                <a:srgbClr val="FFFFFF"/>
              </a:solidFill>
              <a:effectLst/>
              <a:uLnTx/>
              <a:uFillTx/>
              <a:latin typeface="Humanst521 BT" panose="020B0602020204020204"/>
            </a:endParaRPr>
          </a:p>
        </p:txBody>
      </p:sp>
    </p:spTree>
    <p:extLst>
      <p:ext uri="{BB962C8B-B14F-4D97-AF65-F5344CB8AC3E}">
        <p14:creationId xmlns:p14="http://schemas.microsoft.com/office/powerpoint/2010/main" val="2618454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CDC Scorecard</a:t>
            </a:r>
          </a:p>
        </p:txBody>
      </p:sp>
      <p:cxnSp>
        <p:nvCxnSpPr>
          <p:cNvPr id="5" name="Straight Connector 4">
            <a:extLst>
              <a:ext uri="{FF2B5EF4-FFF2-40B4-BE49-F238E27FC236}">
                <a16:creationId xmlns:a16="http://schemas.microsoft.com/office/drawing/2014/main" id="{FFB445D9-CB1B-424E-94B7-9CAA61F549D0}"/>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graphicFrame>
        <p:nvGraphicFramePr>
          <p:cNvPr id="7" name="Content Placeholder 2">
            <a:extLst>
              <a:ext uri="{FF2B5EF4-FFF2-40B4-BE49-F238E27FC236}">
                <a16:creationId xmlns:a16="http://schemas.microsoft.com/office/drawing/2014/main" id="{0209676A-4AAE-42FD-B34A-955DBBE9C0CB}"/>
              </a:ext>
            </a:extLst>
          </p:cNvPr>
          <p:cNvGraphicFramePr>
            <a:graphicFrameLocks/>
          </p:cNvGraphicFramePr>
          <p:nvPr>
            <p:extLst>
              <p:ext uri="{D42A27DB-BD31-4B8C-83A1-F6EECF244321}">
                <p14:modId xmlns:p14="http://schemas.microsoft.com/office/powerpoint/2010/main" val="2795954656"/>
              </p:ext>
            </p:extLst>
          </p:nvPr>
        </p:nvGraphicFramePr>
        <p:xfrm>
          <a:off x="457200" y="2208270"/>
          <a:ext cx="8153400" cy="3316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646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CDC Scorecard</a:t>
            </a:r>
          </a:p>
        </p:txBody>
      </p:sp>
      <p:cxnSp>
        <p:nvCxnSpPr>
          <p:cNvPr id="5" name="Straight Connector 4">
            <a:extLst>
              <a:ext uri="{FF2B5EF4-FFF2-40B4-BE49-F238E27FC236}">
                <a16:creationId xmlns:a16="http://schemas.microsoft.com/office/drawing/2014/main" id="{FFB445D9-CB1B-424E-94B7-9CAA61F549D0}"/>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graphicFrame>
        <p:nvGraphicFramePr>
          <p:cNvPr id="9" name="Content Placeholder 5" descr="CDC link to creating your own scorecard account: http://www.cdc.gov/healthscorecard&#10;">
            <a:extLst>
              <a:ext uri="{FF2B5EF4-FFF2-40B4-BE49-F238E27FC236}">
                <a16:creationId xmlns:a16="http://schemas.microsoft.com/office/drawing/2014/main" id="{7689EB6B-0C57-4BEA-81DE-B39BBB0EBBCF}"/>
              </a:ext>
            </a:extLst>
          </p:cNvPr>
          <p:cNvGraphicFramePr>
            <a:graphicFrameLocks/>
          </p:cNvGraphicFramePr>
          <p:nvPr>
            <p:extLst>
              <p:ext uri="{D42A27DB-BD31-4B8C-83A1-F6EECF244321}">
                <p14:modId xmlns:p14="http://schemas.microsoft.com/office/powerpoint/2010/main" val="4001314989"/>
              </p:ext>
            </p:extLst>
          </p:nvPr>
        </p:nvGraphicFramePr>
        <p:xfrm>
          <a:off x="76200" y="1524001"/>
          <a:ext cx="8915400" cy="525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084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CDC </a:t>
            </a:r>
            <a:r>
              <a:rPr lang="en-US" sz="3600" dirty="0" err="1">
                <a:solidFill>
                  <a:schemeClr val="bg1"/>
                </a:solidFill>
                <a:latin typeface="Humanst521 BT" panose="020B0602020204020204" pitchFamily="34" charset="0"/>
              </a:rPr>
              <a:t>ScoreCard</a:t>
            </a:r>
            <a:endParaRPr lang="en-US" sz="3600" dirty="0">
              <a:solidFill>
                <a:schemeClr val="bg1"/>
              </a:solidFill>
              <a:latin typeface="Humanst521 BT" panose="020B0602020204020204" pitchFamily="34" charset="0"/>
            </a:endParaRP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latin typeface="Humanst521 BT" panose="020B0602020204020204" pitchFamily="34" charset="0"/>
              </a:rPr>
              <a:t>This is optional, but highly encouraged</a:t>
            </a:r>
          </a:p>
          <a:p>
            <a:pPr lvl="1">
              <a:buFont typeface="Arial" panose="020B0604020202020204" pitchFamily="34" charset="0"/>
              <a:buChar char="•"/>
            </a:pPr>
            <a:r>
              <a:rPr lang="en-US" dirty="0">
                <a:latin typeface="Humanst521 BT" panose="020B0602020204020204" pitchFamily="34" charset="0"/>
              </a:rPr>
              <a:t>Receive an additional $50 for your project if completed before October 6th</a:t>
            </a:r>
          </a:p>
          <a:p>
            <a:pPr lvl="1">
              <a:buFont typeface="Arial" panose="020B0604020202020204" pitchFamily="34" charset="0"/>
              <a:buChar char="•"/>
            </a:pPr>
            <a:r>
              <a:rPr lang="en-US" dirty="0">
                <a:latin typeface="Humanst521 BT" panose="020B0602020204020204" pitchFamily="34" charset="0"/>
              </a:rPr>
              <a:t>SHIP Staff available to meet 1-on-1</a:t>
            </a:r>
          </a:p>
          <a:p>
            <a:pPr lvl="1">
              <a:buFont typeface="Arial" panose="020B0604020202020204" pitchFamily="34" charset="0"/>
              <a:buChar char="•"/>
            </a:pPr>
            <a:r>
              <a:rPr lang="en-US" dirty="0">
                <a:latin typeface="Humanst521 BT" panose="020B0602020204020204" pitchFamily="34" charset="0"/>
              </a:rPr>
              <a:t>Time commitment varies from 30 min to 4 hours</a:t>
            </a:r>
          </a:p>
          <a:p>
            <a:pPr lvl="1">
              <a:buFont typeface="Arial" panose="020B0604020202020204" pitchFamily="34" charset="0"/>
              <a:buChar char="•"/>
            </a:pPr>
            <a:r>
              <a:rPr lang="en-US" dirty="0">
                <a:latin typeface="Humanst521 BT" panose="020B0602020204020204" pitchFamily="34" charset="0"/>
              </a:rPr>
              <a:t>Recommend someone from HR or operations to fill out assessment</a:t>
            </a:r>
          </a:p>
          <a:p>
            <a:pPr lvl="1">
              <a:buFont typeface="Arial" panose="020B0604020202020204" pitchFamily="34" charset="0"/>
              <a:buChar char="•"/>
            </a:pPr>
            <a:r>
              <a:rPr lang="en-US" dirty="0">
                <a:latin typeface="Humanst521 BT" panose="020B0602020204020204" pitchFamily="34" charset="0"/>
              </a:rPr>
              <a:t>Recommend having access to Employee Handbook accessible </a:t>
            </a:r>
          </a:p>
        </p:txBody>
      </p:sp>
      <p:cxnSp>
        <p:nvCxnSpPr>
          <p:cNvPr id="5" name="Straight Connector 4">
            <a:extLst>
              <a:ext uri="{FF2B5EF4-FFF2-40B4-BE49-F238E27FC236}">
                <a16:creationId xmlns:a16="http://schemas.microsoft.com/office/drawing/2014/main" id="{FFB445D9-CB1B-424E-94B7-9CAA61F549D0}"/>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21553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Policy and Guidelines</a:t>
            </a:r>
          </a:p>
        </p:txBody>
      </p:sp>
      <p:sp>
        <p:nvSpPr>
          <p:cNvPr id="3" name="Content Placeholder 2"/>
          <p:cNvSpPr>
            <a:spLocks noGrp="1"/>
          </p:cNvSpPr>
          <p:nvPr>
            <p:ph idx="1"/>
          </p:nvPr>
        </p:nvSpPr>
        <p:spPr/>
        <p:txBody>
          <a:bodyPr/>
          <a:lstStyle/>
          <a:p>
            <a:endParaRPr lang="en-US" dirty="0">
              <a:latin typeface="Humanst521 BT" panose="020B0602020204020204" pitchFamily="34" charset="0"/>
            </a:endParaRPr>
          </a:p>
          <a:p>
            <a:endParaRPr lang="en-US" dirty="0">
              <a:latin typeface="Humanst521 BT" panose="020B0602020204020204" pitchFamily="34" charset="0"/>
            </a:endParaRPr>
          </a:p>
        </p:txBody>
      </p:sp>
      <p:sp>
        <p:nvSpPr>
          <p:cNvPr id="6" name="TextBox 5">
            <a:extLst>
              <a:ext uri="{FF2B5EF4-FFF2-40B4-BE49-F238E27FC236}">
                <a16:creationId xmlns:a16="http://schemas.microsoft.com/office/drawing/2014/main" id="{4DAC92C2-95B1-4DDB-952D-585B1E65C5E9}"/>
              </a:ext>
            </a:extLst>
          </p:cNvPr>
          <p:cNvSpPr txBox="1"/>
          <p:nvPr/>
        </p:nvSpPr>
        <p:spPr>
          <a:xfrm>
            <a:off x="609600" y="1981200"/>
            <a:ext cx="79248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Humanst521 BT" panose="020B0602020204020204"/>
              </a:rPr>
              <a:t>Writing policies does not have to be scary! </a:t>
            </a:r>
          </a:p>
          <a:p>
            <a:pPr marL="457200" indent="-457200">
              <a:buFont typeface="Arial" panose="020B0604020202020204" pitchFamily="34" charset="0"/>
              <a:buChar char="•"/>
            </a:pPr>
            <a:r>
              <a:rPr lang="en-US" sz="2800" dirty="0">
                <a:latin typeface="Humanst521 BT" panose="020B0602020204020204"/>
              </a:rPr>
              <a:t>Guidelines are non-binding </a:t>
            </a:r>
          </a:p>
          <a:p>
            <a:pPr marL="457200" indent="-457200">
              <a:buFont typeface="Arial" panose="020B0604020202020204" pitchFamily="34" charset="0"/>
              <a:buChar char="•"/>
            </a:pPr>
            <a:r>
              <a:rPr lang="en-US" sz="2800" dirty="0">
                <a:latin typeface="Humanst521 BT" panose="020B0602020204020204"/>
              </a:rPr>
              <a:t>Written policies/guidelines are important:</a:t>
            </a:r>
          </a:p>
          <a:p>
            <a:pPr marL="1371600" lvl="2" indent="-457200">
              <a:buFont typeface="Arial" panose="020B0604020202020204" pitchFamily="34" charset="0"/>
              <a:buChar char="•"/>
            </a:pPr>
            <a:r>
              <a:rPr lang="en-US" sz="2800" dirty="0">
                <a:latin typeface="Humanst521 BT" panose="020B0602020204020204"/>
              </a:rPr>
              <a:t>For sustainability (the way we do things)</a:t>
            </a:r>
          </a:p>
          <a:p>
            <a:pPr marL="1371600" lvl="2" indent="-457200">
              <a:buFont typeface="Arial" panose="020B0604020202020204" pitchFamily="34" charset="0"/>
              <a:buChar char="•"/>
            </a:pPr>
            <a:r>
              <a:rPr lang="en-US" sz="2800" dirty="0">
                <a:latin typeface="Humanst521 BT" panose="020B0602020204020204"/>
              </a:rPr>
              <a:t>For accountability</a:t>
            </a:r>
          </a:p>
          <a:p>
            <a:pPr marL="1371600" lvl="2" indent="-457200">
              <a:buFont typeface="Arial" panose="020B0604020202020204" pitchFamily="34" charset="0"/>
              <a:buChar char="•"/>
            </a:pPr>
            <a:r>
              <a:rPr lang="en-US" sz="2800" dirty="0">
                <a:latin typeface="Humanst521 BT" panose="020B0602020204020204"/>
              </a:rPr>
              <a:t>To communicate practices (inform current employees)</a:t>
            </a:r>
          </a:p>
          <a:p>
            <a:pPr marL="1371600" lvl="2" indent="-457200">
              <a:buFont typeface="Arial" panose="020B0604020202020204" pitchFamily="34" charset="0"/>
              <a:buChar char="•"/>
            </a:pPr>
            <a:r>
              <a:rPr lang="en-US" sz="2800" dirty="0">
                <a:latin typeface="Humanst521 BT" panose="020B0602020204020204"/>
              </a:rPr>
              <a:t>Reassess practices and policies to see progress and encourage continuous quality improvement</a:t>
            </a:r>
          </a:p>
        </p:txBody>
      </p:sp>
      <p:cxnSp>
        <p:nvCxnSpPr>
          <p:cNvPr id="7" name="Straight Connector 6">
            <a:extLst>
              <a:ext uri="{FF2B5EF4-FFF2-40B4-BE49-F238E27FC236}">
                <a16:creationId xmlns:a16="http://schemas.microsoft.com/office/drawing/2014/main" id="{2CAB289C-00DB-460A-83F1-40EDCEF3F9AA}"/>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46835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Agenda</a:t>
            </a:r>
          </a:p>
        </p:txBody>
      </p:sp>
      <p:sp>
        <p:nvSpPr>
          <p:cNvPr id="3" name="Content Placeholder 2"/>
          <p:cNvSpPr>
            <a:spLocks noGrp="1"/>
          </p:cNvSpPr>
          <p:nvPr>
            <p:ph idx="1"/>
          </p:nvPr>
        </p:nvSpPr>
        <p:spPr/>
        <p:txBody>
          <a:bodyPr>
            <a:normAutofit/>
          </a:bodyPr>
          <a:lstStyle/>
          <a:p>
            <a:r>
              <a:rPr lang="en-US" dirty="0">
                <a:latin typeface="Humanst521 BT" panose="020B0602020204020204" pitchFamily="34" charset="0"/>
              </a:rPr>
              <a:t>SPAC Overview</a:t>
            </a:r>
          </a:p>
          <a:p>
            <a:r>
              <a:rPr lang="en-US" dirty="0">
                <a:latin typeface="Humanst521 BT" panose="020B0602020204020204" pitchFamily="34" charset="0"/>
              </a:rPr>
              <a:t>SHIP Overview</a:t>
            </a:r>
          </a:p>
          <a:p>
            <a:r>
              <a:rPr lang="en-US" dirty="0">
                <a:latin typeface="Humanst521 BT" panose="020B0602020204020204" pitchFamily="34" charset="0"/>
              </a:rPr>
              <a:t>Micro Grants Menu</a:t>
            </a:r>
          </a:p>
          <a:p>
            <a:r>
              <a:rPr lang="en-US" dirty="0">
                <a:latin typeface="Humanst521 BT" panose="020B0602020204020204" pitchFamily="34" charset="0"/>
              </a:rPr>
              <a:t>Wellness Program Start Up</a:t>
            </a:r>
          </a:p>
          <a:p>
            <a:r>
              <a:rPr lang="en-US" dirty="0">
                <a:latin typeface="Humanst521 BT" panose="020B0602020204020204" pitchFamily="34" charset="0"/>
              </a:rPr>
              <a:t>Mindful Moment</a:t>
            </a:r>
          </a:p>
          <a:p>
            <a:r>
              <a:rPr lang="en-US" dirty="0">
                <a:latin typeface="Humanst521 BT" panose="020B0602020204020204" pitchFamily="34" charset="0"/>
              </a:rPr>
              <a:t>Timeline &amp; Expectations</a:t>
            </a:r>
          </a:p>
          <a:p>
            <a:r>
              <a:rPr lang="en-US" dirty="0">
                <a:latin typeface="Humanst521 BT" panose="020B0602020204020204" pitchFamily="34" charset="0"/>
              </a:rPr>
              <a:t>Q&amp;A</a:t>
            </a:r>
          </a:p>
          <a:p>
            <a:endParaRPr lang="en-US" dirty="0">
              <a:latin typeface="Humanst521 BT" panose="020B0602020204020204" pitchFamily="34" charset="0"/>
            </a:endParaRPr>
          </a:p>
        </p:txBody>
      </p:sp>
      <p:cxnSp>
        <p:nvCxnSpPr>
          <p:cNvPr id="5" name="Straight Connector 4">
            <a:extLst>
              <a:ext uri="{FF2B5EF4-FFF2-40B4-BE49-F238E27FC236}">
                <a16:creationId xmlns:a16="http://schemas.microsoft.com/office/drawing/2014/main" id="{8E2B7936-216E-4C6E-BE56-FEA4CB686948}"/>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295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Timeline &amp; Expectations</a:t>
            </a:r>
          </a:p>
        </p:txBody>
      </p:sp>
      <p:sp>
        <p:nvSpPr>
          <p:cNvPr id="3" name="Content Placeholder 2"/>
          <p:cNvSpPr>
            <a:spLocks noGrp="1"/>
          </p:cNvSpPr>
          <p:nvPr>
            <p:ph idx="1"/>
          </p:nvPr>
        </p:nvSpPr>
        <p:spPr/>
        <p:txBody>
          <a:bodyPr/>
          <a:lstStyle/>
          <a:p>
            <a:endParaRPr lang="en-US" dirty="0">
              <a:latin typeface="Humanst521 BT" panose="020B0602020204020204" pitchFamily="34" charset="0"/>
            </a:endParaRPr>
          </a:p>
          <a:p>
            <a:endParaRPr lang="en-US" dirty="0">
              <a:latin typeface="Humanst521 BT" panose="020B0602020204020204" pitchFamily="34" charset="0"/>
            </a:endParaRPr>
          </a:p>
        </p:txBody>
      </p:sp>
      <p:graphicFrame>
        <p:nvGraphicFramePr>
          <p:cNvPr id="6" name="Chart 5">
            <a:extLst>
              <a:ext uri="{FF2B5EF4-FFF2-40B4-BE49-F238E27FC236}">
                <a16:creationId xmlns:a16="http://schemas.microsoft.com/office/drawing/2014/main" id="{42A69C05-E54F-41D4-AF96-6C80CAE457B5}"/>
              </a:ext>
            </a:extLst>
          </p:cNvPr>
          <p:cNvGraphicFramePr>
            <a:graphicFrameLocks/>
          </p:cNvGraphicFramePr>
          <p:nvPr>
            <p:extLst>
              <p:ext uri="{D42A27DB-BD31-4B8C-83A1-F6EECF244321}">
                <p14:modId xmlns:p14="http://schemas.microsoft.com/office/powerpoint/2010/main" val="4261257747"/>
              </p:ext>
            </p:extLst>
          </p:nvPr>
        </p:nvGraphicFramePr>
        <p:xfrm>
          <a:off x="136460" y="1374690"/>
          <a:ext cx="8871079" cy="479928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D7EA1071-474D-4D87-9782-0D6CE83327CA}"/>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5390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Timeline &amp; Expectations</a:t>
            </a:r>
          </a:p>
        </p:txBody>
      </p:sp>
      <p:sp>
        <p:nvSpPr>
          <p:cNvPr id="3" name="Content Placeholder 2"/>
          <p:cNvSpPr>
            <a:spLocks noGrp="1"/>
          </p:cNvSpPr>
          <p:nvPr>
            <p:ph idx="1"/>
          </p:nvPr>
        </p:nvSpPr>
        <p:spPr/>
        <p:txBody>
          <a:bodyPr/>
          <a:lstStyle/>
          <a:p>
            <a:r>
              <a:rPr lang="en-US" dirty="0">
                <a:latin typeface="Humanst521 BT" panose="020B0602020204020204" pitchFamily="34" charset="0"/>
              </a:rPr>
              <a:t>Wellness Committee</a:t>
            </a:r>
          </a:p>
          <a:p>
            <a:r>
              <a:rPr lang="en-US" dirty="0">
                <a:latin typeface="Humanst521 BT" panose="020B0602020204020204" pitchFamily="34" charset="0"/>
              </a:rPr>
              <a:t>Can your workplace commit?</a:t>
            </a:r>
          </a:p>
          <a:p>
            <a:endParaRPr lang="en-US" dirty="0">
              <a:latin typeface="Humanst521 BT" panose="020B0602020204020204" pitchFamily="34" charset="0"/>
            </a:endParaRPr>
          </a:p>
        </p:txBody>
      </p:sp>
      <p:graphicFrame>
        <p:nvGraphicFramePr>
          <p:cNvPr id="5" name="Table 4">
            <a:extLst>
              <a:ext uri="{FF2B5EF4-FFF2-40B4-BE49-F238E27FC236}">
                <a16:creationId xmlns:a16="http://schemas.microsoft.com/office/drawing/2014/main" id="{CA19364D-05DF-4060-9DC6-C8B511F46A6A}"/>
              </a:ext>
            </a:extLst>
          </p:cNvPr>
          <p:cNvGraphicFramePr>
            <a:graphicFrameLocks noGrp="1"/>
          </p:cNvGraphicFramePr>
          <p:nvPr>
            <p:extLst>
              <p:ext uri="{D42A27DB-BD31-4B8C-83A1-F6EECF244321}">
                <p14:modId xmlns:p14="http://schemas.microsoft.com/office/powerpoint/2010/main" val="1211651930"/>
              </p:ext>
            </p:extLst>
          </p:nvPr>
        </p:nvGraphicFramePr>
        <p:xfrm>
          <a:off x="609600" y="2819400"/>
          <a:ext cx="8077200" cy="3838853"/>
        </p:xfrm>
        <a:graphic>
          <a:graphicData uri="http://schemas.openxmlformats.org/drawingml/2006/table">
            <a:tbl>
              <a:tblPr firstRow="1" firstCol="1" bandRow="1">
                <a:tableStyleId>{5C22544A-7EE6-4342-B048-85BDC9FD1C3A}</a:tableStyleId>
              </a:tblPr>
              <a:tblGrid>
                <a:gridCol w="6359907">
                  <a:extLst>
                    <a:ext uri="{9D8B030D-6E8A-4147-A177-3AD203B41FA5}">
                      <a16:colId xmlns:a16="http://schemas.microsoft.com/office/drawing/2014/main" val="1233152078"/>
                    </a:ext>
                  </a:extLst>
                </a:gridCol>
                <a:gridCol w="1717293">
                  <a:extLst>
                    <a:ext uri="{9D8B030D-6E8A-4147-A177-3AD203B41FA5}">
                      <a16:colId xmlns:a16="http://schemas.microsoft.com/office/drawing/2014/main" val="2045095576"/>
                    </a:ext>
                  </a:extLst>
                </a:gridCol>
              </a:tblGrid>
              <a:tr h="308589">
                <a:tc>
                  <a:txBody>
                    <a:bodyPr/>
                    <a:lstStyle/>
                    <a:p>
                      <a:pPr marL="0" marR="0">
                        <a:lnSpc>
                          <a:spcPct val="107000"/>
                        </a:lnSpc>
                        <a:spcBef>
                          <a:spcPts val="0"/>
                        </a:spcBef>
                        <a:spcAft>
                          <a:spcPts val="0"/>
                        </a:spcAft>
                      </a:pPr>
                      <a:r>
                        <a:rPr lang="en-US" sz="1400" dirty="0">
                          <a:effectLst/>
                        </a:rPr>
                        <a:t>Submit your workplace w-9 and MOU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0.25 – 1.0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780221"/>
                  </a:ext>
                </a:extLst>
              </a:tr>
              <a:tr h="308589">
                <a:tc>
                  <a:txBody>
                    <a:bodyPr/>
                    <a:lstStyle/>
                    <a:p>
                      <a:pPr marL="0" marR="0">
                        <a:lnSpc>
                          <a:spcPct val="107000"/>
                        </a:lnSpc>
                        <a:spcBef>
                          <a:spcPts val="0"/>
                        </a:spcBef>
                        <a:spcAft>
                          <a:spcPts val="0"/>
                        </a:spcAft>
                      </a:pPr>
                      <a:r>
                        <a:rPr lang="en-US" sz="1400">
                          <a:effectLst/>
                        </a:rPr>
                        <a:t>Meet and plan with your team (time varies for each workplaces and projects)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2.0 – 8.0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1483227"/>
                  </a:ext>
                </a:extLst>
              </a:tr>
              <a:tr h="308589">
                <a:tc>
                  <a:txBody>
                    <a:bodyPr/>
                    <a:lstStyle/>
                    <a:p>
                      <a:pPr marL="0" marR="0">
                        <a:lnSpc>
                          <a:spcPct val="107000"/>
                        </a:lnSpc>
                        <a:spcBef>
                          <a:spcPts val="0"/>
                        </a:spcBef>
                        <a:spcAft>
                          <a:spcPts val="0"/>
                        </a:spcAft>
                      </a:pPr>
                      <a:r>
                        <a:rPr lang="en-US" sz="1400">
                          <a:effectLst/>
                        </a:rPr>
                        <a:t>Schedule and complete a check in call from March to May.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0.5 – 0.75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8414006"/>
                  </a:ext>
                </a:extLst>
              </a:tr>
              <a:tr h="308589">
                <a:tc>
                  <a:txBody>
                    <a:bodyPr/>
                    <a:lstStyle/>
                    <a:p>
                      <a:pPr marL="0" marR="0">
                        <a:lnSpc>
                          <a:spcPct val="107000"/>
                        </a:lnSpc>
                        <a:spcBef>
                          <a:spcPts val="0"/>
                        </a:spcBef>
                        <a:spcAft>
                          <a:spcPts val="0"/>
                        </a:spcAft>
                      </a:pPr>
                      <a:r>
                        <a:rPr lang="en-US" sz="1400">
                          <a:effectLst/>
                        </a:rPr>
                        <a:t>Complete pre and post surveys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0.5 – 1.0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8233705"/>
                  </a:ext>
                </a:extLst>
              </a:tr>
              <a:tr h="573977">
                <a:tc>
                  <a:txBody>
                    <a:bodyPr/>
                    <a:lstStyle/>
                    <a:p>
                      <a:pPr marL="0" marR="0">
                        <a:lnSpc>
                          <a:spcPct val="107000"/>
                        </a:lnSpc>
                        <a:spcBef>
                          <a:spcPts val="0"/>
                        </a:spcBef>
                        <a:spcAft>
                          <a:spcPts val="0"/>
                        </a:spcAft>
                      </a:pPr>
                      <a:r>
                        <a:rPr lang="en-US" sz="1400">
                          <a:effectLst/>
                        </a:rPr>
                        <a:t>Attend all 3 Workplace Wellness events:  March 3 Lunch &amp; Learn, June 16 Patio &amp; Learn, and Oct 6 Lunch &amp; Learn.  Up to two staff may attend each event.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6.0 – 8.0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9228128"/>
                  </a:ext>
                </a:extLst>
              </a:tr>
              <a:tr h="573977">
                <a:tc>
                  <a:txBody>
                    <a:bodyPr/>
                    <a:lstStyle/>
                    <a:p>
                      <a:pPr marL="0" marR="0">
                        <a:lnSpc>
                          <a:spcPct val="107000"/>
                        </a:lnSpc>
                        <a:spcBef>
                          <a:spcPts val="0"/>
                        </a:spcBef>
                        <a:spcAft>
                          <a:spcPts val="0"/>
                        </a:spcAft>
                      </a:pPr>
                      <a:r>
                        <a:rPr lang="en-US" sz="1400">
                          <a:effectLst/>
                        </a:rPr>
                        <a:t>Completing your project: researching, ordering/shopping, labor time, prepping, and etc. (time varies for each workplace and projects)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6.0 – 12.0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7151869"/>
                  </a:ext>
                </a:extLst>
              </a:tr>
              <a:tr h="308589">
                <a:tc>
                  <a:txBody>
                    <a:bodyPr/>
                    <a:lstStyle/>
                    <a:p>
                      <a:pPr marL="0" marR="0">
                        <a:lnSpc>
                          <a:spcPct val="107000"/>
                        </a:lnSpc>
                        <a:spcBef>
                          <a:spcPts val="0"/>
                        </a:spcBef>
                        <a:spcAft>
                          <a:spcPts val="0"/>
                        </a:spcAft>
                      </a:pPr>
                      <a:r>
                        <a:rPr lang="en-US" sz="1400">
                          <a:effectLst/>
                        </a:rPr>
                        <a:t>Schedule and complete a site visit from June to October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0.5 – 1.0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4749080"/>
                  </a:ext>
                </a:extLst>
              </a:tr>
              <a:tr h="573977">
                <a:tc>
                  <a:txBody>
                    <a:bodyPr/>
                    <a:lstStyle/>
                    <a:p>
                      <a:pPr marL="0" marR="0">
                        <a:lnSpc>
                          <a:spcPct val="107000"/>
                        </a:lnSpc>
                        <a:spcBef>
                          <a:spcPts val="0"/>
                        </a:spcBef>
                        <a:spcAft>
                          <a:spcPts val="0"/>
                        </a:spcAft>
                      </a:pPr>
                      <a:r>
                        <a:rPr lang="en-US" sz="1400">
                          <a:effectLst/>
                        </a:rPr>
                        <a:t>Updating your policy in your Employee Handbook to support your project. This includes waiting for approval from board or upper management.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2.0 – 8.0 hrs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194904"/>
                  </a:ext>
                </a:extLst>
              </a:tr>
              <a:tr h="308589">
                <a:tc>
                  <a:txBody>
                    <a:bodyPr/>
                    <a:lstStyle/>
                    <a:p>
                      <a:pPr marL="0" marR="0">
                        <a:lnSpc>
                          <a:spcPct val="107000"/>
                        </a:lnSpc>
                        <a:spcBef>
                          <a:spcPts val="0"/>
                        </a:spcBef>
                        <a:spcAft>
                          <a:spcPts val="0"/>
                        </a:spcAft>
                      </a:pPr>
                      <a:r>
                        <a:rPr lang="en-US" sz="1400">
                          <a:effectLst/>
                        </a:rPr>
                        <a:t>Estimated time commitment range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17.75 – 39.75 </a:t>
                      </a:r>
                      <a:r>
                        <a:rPr lang="en-US" sz="1800" dirty="0" err="1">
                          <a:effectLst/>
                        </a:rPr>
                        <a:t>hrs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409957"/>
                  </a:ext>
                </a:extLst>
              </a:tr>
            </a:tbl>
          </a:graphicData>
        </a:graphic>
      </p:graphicFrame>
      <p:cxnSp>
        <p:nvCxnSpPr>
          <p:cNvPr id="6" name="Straight Connector 5">
            <a:extLst>
              <a:ext uri="{FF2B5EF4-FFF2-40B4-BE49-F238E27FC236}">
                <a16:creationId xmlns:a16="http://schemas.microsoft.com/office/drawing/2014/main" id="{75AE8F1C-B626-4832-99A2-7A5D2955DE19}"/>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950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FAQ</a:t>
            </a:r>
          </a:p>
        </p:txBody>
      </p:sp>
      <p:sp>
        <p:nvSpPr>
          <p:cNvPr id="3" name="Content Placeholder 2"/>
          <p:cNvSpPr>
            <a:spLocks noGrp="1"/>
          </p:cNvSpPr>
          <p:nvPr>
            <p:ph idx="1"/>
          </p:nvPr>
        </p:nvSpPr>
        <p:spPr/>
        <p:txBody>
          <a:bodyPr>
            <a:normAutofit fontScale="62500" lnSpcReduction="20000"/>
          </a:bodyPr>
          <a:lstStyle/>
          <a:p>
            <a:r>
              <a:rPr lang="en-US" b="1" dirty="0">
                <a:latin typeface="Humanst521 BT" panose="020B0602020204020204" pitchFamily="34" charset="0"/>
              </a:rPr>
              <a:t>Do I have to send a report once I complete my project?</a:t>
            </a:r>
          </a:p>
          <a:p>
            <a:pPr lvl="1"/>
            <a:r>
              <a:rPr lang="en-US" dirty="0">
                <a:latin typeface="Humanst521 BT" panose="020B0602020204020204" pitchFamily="34" charset="0"/>
              </a:rPr>
              <a:t>No, there is no report for you to complete just surveys.</a:t>
            </a:r>
          </a:p>
          <a:p>
            <a:r>
              <a:rPr lang="en-US" b="1" dirty="0">
                <a:latin typeface="Humanst521 BT" panose="020B0602020204020204" pitchFamily="34" charset="0"/>
              </a:rPr>
              <a:t>What if I can not make it to one of the events?</a:t>
            </a:r>
          </a:p>
          <a:p>
            <a:pPr lvl="1"/>
            <a:r>
              <a:rPr lang="en-US" dirty="0">
                <a:latin typeface="Humanst521 BT" panose="020B0602020204020204" pitchFamily="34" charset="0"/>
              </a:rPr>
              <a:t>Please arrange for someone from your workplace to attend. It is required to attend. Absence may result in losing experience and chances to successfully complete the grant.</a:t>
            </a:r>
          </a:p>
          <a:p>
            <a:r>
              <a:rPr lang="en-US" b="1" dirty="0">
                <a:latin typeface="Humanst521 BT" panose="020B0602020204020204" pitchFamily="34" charset="0"/>
              </a:rPr>
              <a:t>What if I leave my workplace in the middle of the year?</a:t>
            </a:r>
          </a:p>
          <a:p>
            <a:pPr lvl="1"/>
            <a:r>
              <a:rPr lang="en-US" dirty="0">
                <a:latin typeface="Humanst521 BT" panose="020B0602020204020204" pitchFamily="34" charset="0"/>
              </a:rPr>
              <a:t>We required each workplace to have a second point of contact and they can pick up where you left off.</a:t>
            </a:r>
          </a:p>
          <a:p>
            <a:r>
              <a:rPr lang="en-US" b="1" dirty="0">
                <a:latin typeface="Humanst521 BT" panose="020B0602020204020204" pitchFamily="34" charset="0"/>
              </a:rPr>
              <a:t>What do I do if there are still money left after spending on the project?</a:t>
            </a:r>
          </a:p>
          <a:p>
            <a:pPr lvl="1"/>
            <a:r>
              <a:rPr lang="en-US" dirty="0">
                <a:latin typeface="Humanst521 BT" panose="020B0602020204020204" pitchFamily="34" charset="0"/>
              </a:rPr>
              <a:t>Please let us know and we can advise what expenses are allowable.</a:t>
            </a:r>
          </a:p>
          <a:p>
            <a:r>
              <a:rPr lang="en-US" b="1" dirty="0">
                <a:latin typeface="Humanst521 BT" panose="020B0602020204020204" pitchFamily="34" charset="0"/>
              </a:rPr>
              <a:t>Do I have to turn in receipts?</a:t>
            </a:r>
          </a:p>
          <a:p>
            <a:pPr lvl="1"/>
            <a:r>
              <a:rPr lang="en-US" dirty="0">
                <a:latin typeface="Humanst521 BT" panose="020B0602020204020204" pitchFamily="34" charset="0"/>
              </a:rPr>
              <a:t>No. You are not expected to turn in receipts</a:t>
            </a:r>
          </a:p>
          <a:p>
            <a:r>
              <a:rPr lang="en-US" b="1" dirty="0">
                <a:latin typeface="Humanst521 BT" panose="020B0602020204020204" pitchFamily="34" charset="0"/>
              </a:rPr>
              <a:t>I need help creating my policies, are there examples?</a:t>
            </a:r>
          </a:p>
          <a:p>
            <a:pPr lvl="1"/>
            <a:r>
              <a:rPr lang="en-US" dirty="0">
                <a:latin typeface="Humanst521 BT" panose="020B0602020204020204" pitchFamily="34" charset="0"/>
              </a:rPr>
              <a:t>Yes! We have plenty of examples available on our website stpaulchamber.com/workplacewellness.html</a:t>
            </a:r>
          </a:p>
          <a:p>
            <a:endParaRPr lang="en-US" dirty="0">
              <a:latin typeface="Humanst521 BT" panose="020B0602020204020204" pitchFamily="34" charset="0"/>
            </a:endParaRPr>
          </a:p>
        </p:txBody>
      </p:sp>
      <p:cxnSp>
        <p:nvCxnSpPr>
          <p:cNvPr id="5" name="Straight Connector 4">
            <a:extLst>
              <a:ext uri="{FF2B5EF4-FFF2-40B4-BE49-F238E27FC236}">
                <a16:creationId xmlns:a16="http://schemas.microsoft.com/office/drawing/2014/main" id="{18B305C2-E69E-4FA9-B24A-53A1CA948BDE}"/>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7875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a:solidFill>
                  <a:schemeClr val="bg1"/>
                </a:solidFill>
                <a:latin typeface="Humanst521 BT" panose="020B0602020204020204" pitchFamily="34" charset="0"/>
              </a:rPr>
              <a:t>Thank you!</a:t>
            </a:r>
            <a:endParaRPr lang="en-US" sz="3600" dirty="0">
              <a:solidFill>
                <a:schemeClr val="bg1"/>
              </a:solidFill>
              <a:latin typeface="Humanst521 BT" panose="020B0602020204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Humanst521 BT" panose="020B0602020204020204" pitchFamily="34" charset="0"/>
              </a:rPr>
              <a:t>Online information: </a:t>
            </a:r>
          </a:p>
          <a:p>
            <a:pPr lvl="1"/>
            <a:r>
              <a:rPr lang="en-US" dirty="0">
                <a:latin typeface="Humanst521 BT" panose="020B0602020204020204" pitchFamily="34" charset="0"/>
                <a:hlinkClick r:id="rId2"/>
              </a:rPr>
              <a:t>https://www.stpaulchamber.com/workplacewellness.html</a:t>
            </a:r>
            <a:endParaRPr lang="en-US" dirty="0">
              <a:latin typeface="Humanst521 BT" panose="020B0602020204020204" pitchFamily="34" charset="0"/>
            </a:endParaRPr>
          </a:p>
          <a:p>
            <a:pPr marL="457200" lvl="1" indent="0">
              <a:buNone/>
            </a:pPr>
            <a:endParaRPr lang="en-US" dirty="0">
              <a:latin typeface="Humanst521 BT" panose="020B0602020204020204" pitchFamily="34" charset="0"/>
            </a:endParaRPr>
          </a:p>
          <a:p>
            <a:r>
              <a:rPr lang="en-US" dirty="0">
                <a:latin typeface="Humanst521 BT" panose="020B0602020204020204" pitchFamily="34" charset="0"/>
              </a:rPr>
              <a:t>Email </a:t>
            </a:r>
            <a:r>
              <a:rPr lang="en-US" dirty="0">
                <a:latin typeface="Humanst521 BT" panose="020B0602020204020204" pitchFamily="34" charset="0"/>
                <a:hlinkClick r:id="rId3"/>
              </a:rPr>
              <a:t>yao@stpaulchamber.com</a:t>
            </a:r>
            <a:endParaRPr lang="en-US" dirty="0">
              <a:latin typeface="Humanst521 BT" panose="020B0602020204020204" pitchFamily="34" charset="0"/>
            </a:endParaRPr>
          </a:p>
          <a:p>
            <a:pPr lvl="1"/>
            <a:r>
              <a:rPr lang="en-US" dirty="0">
                <a:latin typeface="Humanst521 BT" panose="020B0602020204020204" pitchFamily="34" charset="0"/>
              </a:rPr>
              <a:t>Call Yao at 651-265-2780</a:t>
            </a:r>
          </a:p>
          <a:p>
            <a:pPr marL="0" indent="0">
              <a:buNone/>
            </a:pPr>
            <a:endParaRPr lang="en-US" dirty="0">
              <a:latin typeface="Humanst521 BT" panose="020B0602020204020204" pitchFamily="34" charset="0"/>
            </a:endParaRPr>
          </a:p>
          <a:p>
            <a:r>
              <a:rPr lang="en-US" dirty="0">
                <a:latin typeface="Humanst521 BT" panose="020B0602020204020204" pitchFamily="34" charset="0"/>
              </a:rPr>
              <a:t>Email </a:t>
            </a:r>
            <a:r>
              <a:rPr lang="en-US" dirty="0">
                <a:latin typeface="Humanst521 BT" panose="020B0602020204020204" pitchFamily="34" charset="0"/>
                <a:hlinkClick r:id="rId4"/>
              </a:rPr>
              <a:t>lia.yang@co.ramsey.mn.us</a:t>
            </a:r>
            <a:endParaRPr lang="en-US" dirty="0">
              <a:latin typeface="Humanst521 BT" panose="020B0602020204020204" pitchFamily="34" charset="0"/>
            </a:endParaRPr>
          </a:p>
          <a:p>
            <a:pPr lvl="1"/>
            <a:r>
              <a:rPr lang="en-US" dirty="0">
                <a:latin typeface="Humanst521 BT" panose="020B0602020204020204" pitchFamily="34" charset="0"/>
              </a:rPr>
              <a:t>Call Lia at 651-279-2985</a:t>
            </a:r>
          </a:p>
        </p:txBody>
      </p:sp>
      <p:cxnSp>
        <p:nvCxnSpPr>
          <p:cNvPr id="5" name="Straight Connector 4">
            <a:extLst>
              <a:ext uri="{FF2B5EF4-FFF2-40B4-BE49-F238E27FC236}">
                <a16:creationId xmlns:a16="http://schemas.microsoft.com/office/drawing/2014/main" id="{87987452-E13B-4660-8FC1-06DDB4C037F4}"/>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0455464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St. Paul Area Chamber</a:t>
            </a:r>
          </a:p>
        </p:txBody>
      </p:sp>
      <p:sp>
        <p:nvSpPr>
          <p:cNvPr id="3" name="Content Placeholder 2"/>
          <p:cNvSpPr>
            <a:spLocks noGrp="1"/>
          </p:cNvSpPr>
          <p:nvPr>
            <p:ph idx="1"/>
          </p:nvPr>
        </p:nvSpPr>
        <p:spPr/>
        <p:txBody>
          <a:bodyPr/>
          <a:lstStyle/>
          <a:p>
            <a:r>
              <a:rPr lang="en-US" dirty="0">
                <a:latin typeface="Humanst521 BT" panose="020B0602020204020204" pitchFamily="34" charset="0"/>
              </a:rPr>
              <a:t>150+ year old organization supporting for-profit, non-profit and government members  – we are the voice of the “employer community”</a:t>
            </a:r>
          </a:p>
          <a:p>
            <a:r>
              <a:rPr lang="en-US" dirty="0">
                <a:latin typeface="Humanst521 BT" panose="020B0602020204020204" pitchFamily="34" charset="0"/>
              </a:rPr>
              <a:t>501c (6) </a:t>
            </a:r>
          </a:p>
          <a:p>
            <a:r>
              <a:rPr lang="en-US" dirty="0">
                <a:latin typeface="Humanst521 BT" panose="020B0602020204020204" pitchFamily="34" charset="0"/>
              </a:rPr>
              <a:t>Four Advocacy Priority areas - Workplace Wellness is part of our “Livability” focus</a:t>
            </a:r>
          </a:p>
        </p:txBody>
      </p:sp>
      <p:cxnSp>
        <p:nvCxnSpPr>
          <p:cNvPr id="5" name="Straight Connector 4">
            <a:extLst>
              <a:ext uri="{FF2B5EF4-FFF2-40B4-BE49-F238E27FC236}">
                <a16:creationId xmlns:a16="http://schemas.microsoft.com/office/drawing/2014/main" id="{904C49D6-2C3B-4453-81DE-73E4110D915D}"/>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49886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What is Workplace Wellness Micro Grant?</a:t>
            </a:r>
          </a:p>
        </p:txBody>
      </p:sp>
      <p:sp>
        <p:nvSpPr>
          <p:cNvPr id="3" name="Content Placeholder 2"/>
          <p:cNvSpPr>
            <a:spLocks noGrp="1"/>
          </p:cNvSpPr>
          <p:nvPr>
            <p:ph idx="1"/>
          </p:nvPr>
        </p:nvSpPr>
        <p:spPr/>
        <p:txBody>
          <a:bodyPr/>
          <a:lstStyle/>
          <a:p>
            <a:r>
              <a:rPr lang="en-US" dirty="0">
                <a:latin typeface="Humanst521 BT" panose="020B0602020204020204" pitchFamily="34" charset="0"/>
              </a:rPr>
              <a:t>A partnership with St. Paul Area Chamber, Saint Paul – Ramsey County Public Health, and State Health Improvement Partnership.</a:t>
            </a:r>
          </a:p>
          <a:p>
            <a:r>
              <a:rPr lang="en-US" dirty="0">
                <a:latin typeface="Humanst521 BT" panose="020B0602020204020204" pitchFamily="34" charset="0"/>
              </a:rPr>
              <a:t>Money to support workplace wellness initiatives. It’s that simple. </a:t>
            </a:r>
          </a:p>
        </p:txBody>
      </p:sp>
      <p:cxnSp>
        <p:nvCxnSpPr>
          <p:cNvPr id="5" name="Straight Connector 4">
            <a:extLst>
              <a:ext uri="{FF2B5EF4-FFF2-40B4-BE49-F238E27FC236}">
                <a16:creationId xmlns:a16="http://schemas.microsoft.com/office/drawing/2014/main" id="{81CDEF8C-66F1-455A-AC26-D779C05F5498}"/>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07044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SHIP Overview</a:t>
            </a:r>
          </a:p>
        </p:txBody>
      </p:sp>
      <p:sp>
        <p:nvSpPr>
          <p:cNvPr id="3" name="Content Placeholder 2"/>
          <p:cNvSpPr>
            <a:spLocks noGrp="1"/>
          </p:cNvSpPr>
          <p:nvPr>
            <p:ph idx="1"/>
          </p:nvPr>
        </p:nvSpPr>
        <p:spPr/>
        <p:txBody>
          <a:bodyPr>
            <a:normAutofit/>
          </a:bodyPr>
          <a:lstStyle/>
          <a:p>
            <a:r>
              <a:rPr lang="en-US" dirty="0">
                <a:latin typeface="Humanst521 BT" panose="020B0602020204020204" pitchFamily="34" charset="0"/>
              </a:rPr>
              <a:t>Statewide Health Improvement Partnership (SHIP) grant</a:t>
            </a:r>
          </a:p>
          <a:p>
            <a:r>
              <a:rPr lang="en-US" dirty="0">
                <a:latin typeface="Humanst521 BT" panose="020B0602020204020204" pitchFamily="34" charset="0"/>
              </a:rPr>
              <a:t>Minnesota Department of Health grant that local public health departments determine how to use</a:t>
            </a:r>
          </a:p>
          <a:p>
            <a:r>
              <a:rPr lang="en-US" dirty="0">
                <a:latin typeface="Humanst521 BT" panose="020B0602020204020204" pitchFamily="34" charset="0"/>
              </a:rPr>
              <a:t>Focus on healthy eating, active living, </a:t>
            </a:r>
            <a:br>
              <a:rPr lang="en-US" dirty="0">
                <a:latin typeface="Humanst521 BT" panose="020B0602020204020204" pitchFamily="34" charset="0"/>
              </a:rPr>
            </a:br>
            <a:r>
              <a:rPr lang="en-US" dirty="0">
                <a:latin typeface="Humanst521 BT" panose="020B0602020204020204" pitchFamily="34" charset="0"/>
              </a:rPr>
              <a:t>tobacco-free living</a:t>
            </a:r>
          </a:p>
          <a:p>
            <a:pPr marL="0" indent="0">
              <a:buNone/>
            </a:pPr>
            <a:endParaRPr lang="en-US" dirty="0">
              <a:latin typeface="Humanst521 BT" panose="020B0602020204020204" pitchFamily="34" charset="0"/>
            </a:endParaRPr>
          </a:p>
          <a:p>
            <a:endParaRPr lang="en-US" dirty="0">
              <a:latin typeface="Humanst521 BT" panose="020B0602020204020204" pitchFamily="34" charset="0"/>
            </a:endParaRPr>
          </a:p>
        </p:txBody>
      </p:sp>
      <p:cxnSp>
        <p:nvCxnSpPr>
          <p:cNvPr id="5" name="Straight Connector 4">
            <a:extLst>
              <a:ext uri="{FF2B5EF4-FFF2-40B4-BE49-F238E27FC236}">
                <a16:creationId xmlns:a16="http://schemas.microsoft.com/office/drawing/2014/main" id="{32806416-D8AE-4752-9033-C9ECF60F63B4}"/>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732887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SHIP Overview</a:t>
            </a:r>
          </a:p>
        </p:txBody>
      </p:sp>
      <p:sp>
        <p:nvSpPr>
          <p:cNvPr id="3" name="Content Placeholder 2"/>
          <p:cNvSpPr>
            <a:spLocks noGrp="1"/>
          </p:cNvSpPr>
          <p:nvPr>
            <p:ph idx="1"/>
          </p:nvPr>
        </p:nvSpPr>
        <p:spPr/>
        <p:txBody>
          <a:bodyPr>
            <a:normAutofit fontScale="92500" lnSpcReduction="10000"/>
          </a:bodyPr>
          <a:lstStyle/>
          <a:p>
            <a:r>
              <a:rPr lang="en-US" dirty="0">
                <a:latin typeface="Humanst521 BT" panose="020B0602020204020204" pitchFamily="34" charset="0"/>
              </a:rPr>
              <a:t>Focus on policy, system and environmental (PSE) changes </a:t>
            </a:r>
          </a:p>
          <a:p>
            <a:pPr lvl="1"/>
            <a:r>
              <a:rPr lang="en-US" dirty="0">
                <a:latin typeface="Humanst521 BT" panose="020B0602020204020204" pitchFamily="34" charset="0"/>
              </a:rPr>
              <a:t>Organizations can make PSE changes to establish a healthier workplace for employees</a:t>
            </a:r>
          </a:p>
          <a:p>
            <a:pPr lvl="0"/>
            <a:r>
              <a:rPr lang="en-US" dirty="0">
                <a:solidFill>
                  <a:prstClr val="black"/>
                </a:solidFill>
                <a:latin typeface="Humanst521 BT" panose="020B0602020204020204" pitchFamily="34" charset="0"/>
              </a:rPr>
              <a:t>Example 1: </a:t>
            </a:r>
            <a:r>
              <a:rPr lang="en-US" dirty="0">
                <a:latin typeface="Humanst521 BT" panose="020B0602020204020204" pitchFamily="34" charset="0"/>
              </a:rPr>
              <a:t>have a healthy food policy where only health refreshments are encouraged at office meetings</a:t>
            </a:r>
          </a:p>
          <a:p>
            <a:pPr lvl="0"/>
            <a:r>
              <a:rPr lang="en-US" dirty="0">
                <a:latin typeface="Humanst521 BT" panose="020B0602020204020204" pitchFamily="34" charset="0"/>
              </a:rPr>
              <a:t>Example 2: creating a system where employees can checkout and use exercise items (resistance band, weights, etc.) during breaks</a:t>
            </a:r>
          </a:p>
          <a:p>
            <a:endParaRPr lang="en-US" dirty="0">
              <a:latin typeface="Humanst521 BT" panose="020B0602020204020204" pitchFamily="34" charset="0"/>
            </a:endParaRPr>
          </a:p>
        </p:txBody>
      </p:sp>
      <p:cxnSp>
        <p:nvCxnSpPr>
          <p:cNvPr id="5" name="Straight Connector 4">
            <a:extLst>
              <a:ext uri="{FF2B5EF4-FFF2-40B4-BE49-F238E27FC236}">
                <a16:creationId xmlns:a16="http://schemas.microsoft.com/office/drawing/2014/main" id="{61DD2443-D050-4997-94CF-151D893C9736}"/>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269607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Grant Overview</a:t>
            </a:r>
          </a:p>
        </p:txBody>
      </p:sp>
      <p:sp>
        <p:nvSpPr>
          <p:cNvPr id="3" name="Content Placeholder 2"/>
          <p:cNvSpPr>
            <a:spLocks noGrp="1"/>
          </p:cNvSpPr>
          <p:nvPr>
            <p:ph idx="1"/>
          </p:nvPr>
        </p:nvSpPr>
        <p:spPr/>
        <p:txBody>
          <a:bodyPr>
            <a:normAutofit fontScale="62500" lnSpcReduction="20000"/>
          </a:bodyPr>
          <a:lstStyle/>
          <a:p>
            <a:r>
              <a:rPr lang="en-US" dirty="0">
                <a:latin typeface="Humanst521 BT" panose="020B0602020204020204" pitchFamily="34" charset="0"/>
              </a:rPr>
              <a:t>Examples of allowable expenses</a:t>
            </a:r>
          </a:p>
          <a:p>
            <a:pPr lvl="1"/>
            <a:r>
              <a:rPr lang="en-US" dirty="0">
                <a:latin typeface="Humanst521 BT" panose="020B0602020204020204" pitchFamily="34" charset="0"/>
              </a:rPr>
              <a:t>Equipment that supports wellness</a:t>
            </a:r>
          </a:p>
          <a:p>
            <a:pPr lvl="2"/>
            <a:r>
              <a:rPr lang="en-US" dirty="0">
                <a:latin typeface="Humanst521 BT" panose="020B0602020204020204" pitchFamily="34" charset="0"/>
              </a:rPr>
              <a:t>Arm chair, appliances, cutting board, gardening tools, bike rack, portable physical activity equipment, bike accessories</a:t>
            </a:r>
          </a:p>
          <a:p>
            <a:r>
              <a:rPr lang="en-US" dirty="0">
                <a:latin typeface="Humanst521 BT" panose="020B0602020204020204" pitchFamily="34" charset="0"/>
              </a:rPr>
              <a:t>Examples of unallowable expenses</a:t>
            </a:r>
          </a:p>
          <a:p>
            <a:pPr lvl="1"/>
            <a:r>
              <a:rPr lang="en-US" dirty="0">
                <a:latin typeface="Humanst521 BT" panose="020B0602020204020204" pitchFamily="34" charset="0"/>
              </a:rPr>
              <a:t>Consumable items</a:t>
            </a:r>
          </a:p>
          <a:p>
            <a:pPr lvl="2"/>
            <a:r>
              <a:rPr lang="en-US" dirty="0">
                <a:latin typeface="Humanst521 BT" panose="020B0602020204020204" pitchFamily="34" charset="0"/>
              </a:rPr>
              <a:t>Labor, contract, food, therapy, rent, leasing, water filters, etc. 	</a:t>
            </a:r>
          </a:p>
          <a:p>
            <a:pPr lvl="1"/>
            <a:r>
              <a:rPr lang="en-US" dirty="0">
                <a:latin typeface="Humanst521 BT" panose="020B0602020204020204" pitchFamily="34" charset="0"/>
              </a:rPr>
              <a:t>Other examples:</a:t>
            </a:r>
          </a:p>
          <a:p>
            <a:pPr lvl="2"/>
            <a:r>
              <a:rPr lang="en-US" dirty="0">
                <a:latin typeface="Humanst521 BT" panose="020B0602020204020204" pitchFamily="34" charset="0"/>
              </a:rPr>
              <a:t>Electronic pedometers (e.g. Fitbits), bikes, magazine &amp; newspaper subscriptions, gym memberships, iPad/tablets, smartboards, Service Plans, vending machines, massage chairs, and etc.</a:t>
            </a:r>
          </a:p>
          <a:p>
            <a:r>
              <a:rPr lang="en-US" dirty="0">
                <a:latin typeface="Humanst521 BT" panose="020B0602020204020204" pitchFamily="34" charset="0"/>
              </a:rPr>
              <a:t>Ask yourself: can the equipment/supplies be used by multiple people and multiple times? If it is only for one person or one-time use, it likely doesn’t qualify. </a:t>
            </a:r>
          </a:p>
          <a:p>
            <a:pPr marL="514350" lvl="1" indent="0">
              <a:buNone/>
            </a:pPr>
            <a:endParaRPr lang="en-US" dirty="0">
              <a:latin typeface="Humanst521 BT" panose="020B0602020204020204" pitchFamily="34" charset="0"/>
            </a:endParaRPr>
          </a:p>
          <a:p>
            <a:r>
              <a:rPr lang="en-US" dirty="0">
                <a:latin typeface="Humanst521 BT" panose="020B0602020204020204" pitchFamily="34" charset="0"/>
              </a:rPr>
              <a:t>Unsure? Please contact Yao at </a:t>
            </a:r>
            <a:r>
              <a:rPr lang="en-US" dirty="0">
                <a:latin typeface="Humanst521 BT" panose="020B0602020204020204" pitchFamily="34" charset="0"/>
                <a:hlinkClick r:id="rId3"/>
              </a:rPr>
              <a:t>wellness@saintpaulchamber.com</a:t>
            </a:r>
            <a:r>
              <a:rPr lang="en-US" dirty="0">
                <a:latin typeface="Humanst521 BT" panose="020B0602020204020204" pitchFamily="34" charset="0"/>
              </a:rPr>
              <a:t> or        651-265-2780</a:t>
            </a:r>
          </a:p>
          <a:p>
            <a:endParaRPr lang="en-US" dirty="0">
              <a:latin typeface="Humanst521 BT" panose="020B0602020204020204" pitchFamily="34" charset="0"/>
            </a:endParaRPr>
          </a:p>
        </p:txBody>
      </p:sp>
      <p:cxnSp>
        <p:nvCxnSpPr>
          <p:cNvPr id="5" name="Straight Connector 4">
            <a:extLst>
              <a:ext uri="{FF2B5EF4-FFF2-40B4-BE49-F238E27FC236}">
                <a16:creationId xmlns:a16="http://schemas.microsoft.com/office/drawing/2014/main" id="{076B05DE-4EC5-4162-BBB9-D4580575863B}"/>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678466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Micro Grant Projects</a:t>
            </a:r>
          </a:p>
        </p:txBody>
      </p:sp>
      <p:sp>
        <p:nvSpPr>
          <p:cNvPr id="3" name="Content Placeholder 2"/>
          <p:cNvSpPr>
            <a:spLocks noGrp="1"/>
          </p:cNvSpPr>
          <p:nvPr>
            <p:ph idx="1"/>
          </p:nvPr>
        </p:nvSpPr>
        <p:spPr>
          <a:xfrm>
            <a:off x="457200" y="2103437"/>
            <a:ext cx="8229600" cy="4525963"/>
          </a:xfrm>
        </p:spPr>
        <p:txBody>
          <a:bodyPr>
            <a:normAutofit fontScale="70000" lnSpcReduction="20000"/>
          </a:bodyPr>
          <a:lstStyle/>
          <a:p>
            <a:r>
              <a:rPr lang="en-US" dirty="0">
                <a:latin typeface="Humanst521 BT" panose="020B0602020204020204" pitchFamily="34" charset="0"/>
              </a:rPr>
              <a:t>Healthy Eating</a:t>
            </a:r>
          </a:p>
          <a:p>
            <a:pPr lvl="2"/>
            <a:r>
              <a:rPr lang="en-US" dirty="0">
                <a:latin typeface="Humanst521 BT" panose="020B0602020204020204" pitchFamily="34" charset="0"/>
              </a:rPr>
              <a:t>$600 Break Room Change-Up!</a:t>
            </a:r>
          </a:p>
          <a:p>
            <a:pPr lvl="2"/>
            <a:r>
              <a:rPr lang="en-US" dirty="0">
                <a:latin typeface="Humanst521 BT" panose="020B0602020204020204" pitchFamily="34" charset="0"/>
              </a:rPr>
              <a:t>$600 Giving Garden</a:t>
            </a:r>
          </a:p>
          <a:p>
            <a:r>
              <a:rPr lang="en-US" dirty="0">
                <a:latin typeface="Humanst521 BT" panose="020B0602020204020204" pitchFamily="34" charset="0"/>
              </a:rPr>
              <a:t>Tobacco Free Living</a:t>
            </a:r>
          </a:p>
          <a:p>
            <a:pPr lvl="2"/>
            <a:r>
              <a:rPr lang="en-US" dirty="0">
                <a:latin typeface="Humanst521 BT" panose="020B0602020204020204" pitchFamily="34" charset="0"/>
              </a:rPr>
              <a:t>$250 No Smoking Signage</a:t>
            </a:r>
          </a:p>
          <a:p>
            <a:r>
              <a:rPr lang="en-US" dirty="0">
                <a:latin typeface="Humanst521 BT" panose="020B0602020204020204" pitchFamily="34" charset="0"/>
              </a:rPr>
              <a:t>Breastfeeding Support</a:t>
            </a:r>
          </a:p>
          <a:p>
            <a:pPr lvl="2"/>
            <a:r>
              <a:rPr lang="en-US" dirty="0">
                <a:latin typeface="Humanst521 BT" panose="020B0602020204020204" pitchFamily="34" charset="0"/>
              </a:rPr>
              <a:t>$800 Supporting Nursing Mothers</a:t>
            </a:r>
          </a:p>
          <a:p>
            <a:pPr lvl="2"/>
            <a:r>
              <a:rPr lang="en-US" dirty="0">
                <a:latin typeface="Humanst521 BT" panose="020B0602020204020204" pitchFamily="34" charset="0"/>
              </a:rPr>
              <a:t>$300 Wellness Room (supplemental)</a:t>
            </a:r>
          </a:p>
          <a:p>
            <a:r>
              <a:rPr lang="en-US" dirty="0">
                <a:latin typeface="Humanst521 BT" panose="020B0602020204020204" pitchFamily="34" charset="0"/>
              </a:rPr>
              <a:t>Physical Activity </a:t>
            </a:r>
          </a:p>
          <a:p>
            <a:pPr lvl="2"/>
            <a:r>
              <a:rPr lang="en-US" dirty="0">
                <a:latin typeface="Humanst521 BT" panose="020B0602020204020204" pitchFamily="34" charset="0"/>
              </a:rPr>
              <a:t>$500 Physical Activity Station</a:t>
            </a:r>
          </a:p>
          <a:p>
            <a:pPr lvl="2"/>
            <a:r>
              <a:rPr lang="en-US" dirty="0">
                <a:latin typeface="Humanst521 BT" panose="020B0602020204020204" pitchFamily="34" charset="0"/>
              </a:rPr>
              <a:t>$900 Commuting Help </a:t>
            </a:r>
          </a:p>
          <a:p>
            <a:r>
              <a:rPr lang="en-US" dirty="0">
                <a:latin typeface="Humanst521 BT" panose="020B0602020204020204" pitchFamily="34" charset="0"/>
              </a:rPr>
              <a:t>Well-Being Supplement</a:t>
            </a:r>
          </a:p>
          <a:p>
            <a:pPr lvl="2"/>
            <a:r>
              <a:rPr lang="en-US" dirty="0">
                <a:latin typeface="Humanst521 BT" panose="020B0602020204020204" pitchFamily="34" charset="0"/>
              </a:rPr>
              <a:t>$500 </a:t>
            </a:r>
          </a:p>
          <a:p>
            <a:pPr lvl="2"/>
            <a:r>
              <a:rPr lang="en-US" dirty="0">
                <a:latin typeface="Humanst521 BT" panose="020B0602020204020204" pitchFamily="34" charset="0"/>
              </a:rPr>
              <a:t>Must be awarded one of the initiatives above to qualify</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5000" t="15556" r="7500" b="6666"/>
          <a:stretch/>
        </p:blipFill>
        <p:spPr>
          <a:xfrm>
            <a:off x="6705600" y="1828800"/>
            <a:ext cx="2204357" cy="1905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223" b="8888"/>
          <a:stretch/>
        </p:blipFill>
        <p:spPr>
          <a:xfrm>
            <a:off x="6695505" y="4200160"/>
            <a:ext cx="2214452" cy="2048240"/>
          </a:xfrm>
          <a:prstGeom prst="rect">
            <a:avLst/>
          </a:prstGeom>
        </p:spPr>
      </p:pic>
      <p:cxnSp>
        <p:nvCxnSpPr>
          <p:cNvPr id="9" name="Straight Connector 8">
            <a:extLst>
              <a:ext uri="{FF2B5EF4-FFF2-40B4-BE49-F238E27FC236}">
                <a16:creationId xmlns:a16="http://schemas.microsoft.com/office/drawing/2014/main" id="{66FE7FFE-1FE4-4C4C-B985-97C44C5B2E46}"/>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13799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905250" y="-3905250"/>
            <a:ext cx="1333500" cy="9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90500"/>
            <a:ext cx="8229600" cy="1143000"/>
          </a:xfrm>
        </p:spPr>
        <p:txBody>
          <a:bodyPr>
            <a:normAutofit/>
          </a:bodyPr>
          <a:lstStyle/>
          <a:p>
            <a:r>
              <a:rPr lang="en-US" sz="3600" dirty="0">
                <a:solidFill>
                  <a:schemeClr val="bg1"/>
                </a:solidFill>
                <a:latin typeface="Humanst521 BT" panose="020B0602020204020204" pitchFamily="34" charset="0"/>
              </a:rPr>
              <a:t>Well-Being Supplement</a:t>
            </a:r>
          </a:p>
        </p:txBody>
      </p:sp>
      <p:sp>
        <p:nvSpPr>
          <p:cNvPr id="3" name="Content Placeholder 2"/>
          <p:cNvSpPr>
            <a:spLocks noGrp="1"/>
          </p:cNvSpPr>
          <p:nvPr>
            <p:ph idx="1"/>
          </p:nvPr>
        </p:nvSpPr>
        <p:spPr>
          <a:xfrm>
            <a:off x="457200" y="2103437"/>
            <a:ext cx="8229600" cy="4525963"/>
          </a:xfrm>
        </p:spPr>
        <p:txBody>
          <a:bodyPr>
            <a:normAutofit/>
          </a:bodyPr>
          <a:lstStyle/>
          <a:p>
            <a:r>
              <a:rPr lang="en-US" dirty="0">
                <a:latin typeface="Humanst521 BT" panose="020B0602020204020204" pitchFamily="34" charset="0"/>
              </a:rPr>
              <a:t>Still undergoing communication with the Minnesota Health Department</a:t>
            </a:r>
          </a:p>
          <a:p>
            <a:endParaRPr lang="en-US" dirty="0">
              <a:latin typeface="Humanst521 BT" panose="020B0602020204020204" pitchFamily="34" charset="0"/>
            </a:endParaRPr>
          </a:p>
          <a:p>
            <a:r>
              <a:rPr lang="en-US" dirty="0">
                <a:latin typeface="Humanst521 BT" panose="020B0602020204020204" pitchFamily="34" charset="0"/>
              </a:rPr>
              <a:t>Questions and concerns, please contact Lia at </a:t>
            </a:r>
            <a:r>
              <a:rPr lang="en-US" dirty="0">
                <a:latin typeface="Humanst521 BT" panose="020B0602020204020204" pitchFamily="34" charset="0"/>
                <a:hlinkClick r:id="rId3"/>
              </a:rPr>
              <a:t>lia.yang@co.ramsey.mn.us</a:t>
            </a:r>
            <a:r>
              <a:rPr lang="en-US" dirty="0">
                <a:latin typeface="Humanst521 BT" panose="020B0602020204020204" pitchFamily="34" charset="0"/>
              </a:rPr>
              <a:t> or 651-279-2985</a:t>
            </a:r>
          </a:p>
          <a:p>
            <a:endParaRPr lang="en-US" dirty="0">
              <a:latin typeface="Humanst521 BT" panose="020B0602020204020204" pitchFamily="34" charset="0"/>
            </a:endParaRPr>
          </a:p>
        </p:txBody>
      </p:sp>
      <p:cxnSp>
        <p:nvCxnSpPr>
          <p:cNvPr id="9" name="Straight Connector 8">
            <a:extLst>
              <a:ext uri="{FF2B5EF4-FFF2-40B4-BE49-F238E27FC236}">
                <a16:creationId xmlns:a16="http://schemas.microsoft.com/office/drawing/2014/main" id="{66FE7FFE-1FE4-4C4C-B985-97C44C5B2E46}"/>
              </a:ext>
            </a:extLst>
          </p:cNvPr>
          <p:cNvCxnSpPr>
            <a:cxnSpLocks/>
          </p:cNvCxnSpPr>
          <p:nvPr/>
        </p:nvCxnSpPr>
        <p:spPr>
          <a:xfrm>
            <a:off x="0" y="1333500"/>
            <a:ext cx="9144000" cy="0"/>
          </a:xfrm>
          <a:prstGeom prst="line">
            <a:avLst/>
          </a:prstGeom>
          <a:ln w="101600">
            <a:solidFill>
              <a:srgbClr val="92D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7755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55F212305DA418BE449A4EF73E8E9" ma:contentTypeVersion="14" ma:contentTypeDescription="Create a new document." ma:contentTypeScope="" ma:versionID="f04f724978800591d2636b201e2a4c50">
  <xsd:schema xmlns:xsd="http://www.w3.org/2001/XMLSchema" xmlns:xs="http://www.w3.org/2001/XMLSchema" xmlns:p="http://schemas.microsoft.com/office/2006/metadata/properties" xmlns:ns2="ac9d3e3f-ef95-4c1f-a45f-dad7c5cf17cf" xmlns:ns3="af68c913-21c7-4e0b-a8af-44f6ab9895bf" targetNamespace="http://schemas.microsoft.com/office/2006/metadata/properties" ma:root="true" ma:fieldsID="6783f5999c57c75556183aafc94bd8f8" ns2:_="" ns3:_="">
    <xsd:import namespace="ac9d3e3f-ef95-4c1f-a45f-dad7c5cf17cf"/>
    <xsd:import namespace="af68c913-21c7-4e0b-a8af-44f6ab9895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ink"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d3e3f-ef95-4c1f-a45f-dad7c5cf17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ink" ma:index="2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68c913-21c7-4e0b-a8af-44f6ab9895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ac9d3e3f-ef95-4c1f-a45f-dad7c5cf17cf">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25E064-5717-46EF-94A0-AA56142CB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d3e3f-ef95-4c1f-a45f-dad7c5cf17cf"/>
    <ds:schemaRef ds:uri="af68c913-21c7-4e0b-a8af-44f6ab989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6660B-2069-4CC1-8AB5-F7265126DB98}">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af68c913-21c7-4e0b-a8af-44f6ab9895bf"/>
    <ds:schemaRef ds:uri="ac9d3e3f-ef95-4c1f-a45f-dad7c5cf17cf"/>
    <ds:schemaRef ds:uri="http://purl.org/dc/term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5BF163D7-7FEB-4F43-8D08-1A91161852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3875</TotalTime>
  <Words>2803</Words>
  <Application>Microsoft Office PowerPoint</Application>
  <PresentationFormat>On-screen Show (4:3)</PresentationFormat>
  <Paragraphs>291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Humanst521 BT</vt:lpstr>
      <vt:lpstr>Office Theme</vt:lpstr>
      <vt:lpstr>Workplace Wellness Micro Grant Lunch and Learn Kick-Off </vt:lpstr>
      <vt:lpstr>Agenda</vt:lpstr>
      <vt:lpstr>St. Paul Area Chamber</vt:lpstr>
      <vt:lpstr>What is Workplace Wellness Micro Grant?</vt:lpstr>
      <vt:lpstr>SHIP Overview</vt:lpstr>
      <vt:lpstr>SHIP Overview</vt:lpstr>
      <vt:lpstr>Grant Overview</vt:lpstr>
      <vt:lpstr>Micro Grant Projects</vt:lpstr>
      <vt:lpstr>Well-Being Supplement</vt:lpstr>
      <vt:lpstr>Wellness Program Startup and Sustainability</vt:lpstr>
      <vt:lpstr>Leaders Supporting Wellness</vt:lpstr>
      <vt:lpstr>Mission, Branding, Communication</vt:lpstr>
      <vt:lpstr>Wellness Committee</vt:lpstr>
      <vt:lpstr>Mindful Moment</vt:lpstr>
      <vt:lpstr>Evaluation</vt:lpstr>
      <vt:lpstr>CDC Scorecard</vt:lpstr>
      <vt:lpstr>CDC Scorecard</vt:lpstr>
      <vt:lpstr>CDC ScoreCard</vt:lpstr>
      <vt:lpstr>Policy and Guidelines</vt:lpstr>
      <vt:lpstr>Timeline &amp; Expectations</vt:lpstr>
      <vt:lpstr>Timeline &amp; Expectations</vt:lpstr>
      <vt:lpstr>FAQ</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Meeting</dc:title>
  <dc:creator>Haley Thannum</dc:creator>
  <cp:lastModifiedBy>kub vang</cp:lastModifiedBy>
  <cp:revision>175</cp:revision>
  <cp:lastPrinted>2018-10-01T15:28:14Z</cp:lastPrinted>
  <dcterms:created xsi:type="dcterms:W3CDTF">2017-01-09T20:38:02Z</dcterms:created>
  <dcterms:modified xsi:type="dcterms:W3CDTF">2022-03-03T19:01:22Z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0x010100E6655F212305DA418BE449A4EF73E8E9</vt:lpwstr>
  </property>
</Properties>
</file>